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6"/>
  </p:notesMasterIdLst>
  <p:sldIdLst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8549E9A0-0790-6A46-82E9-B200A3F907BB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162"/>
    <a:srgbClr val="007FA9"/>
    <a:srgbClr val="041E41"/>
    <a:srgbClr val="22A9D0"/>
    <a:srgbClr val="B3E7F1"/>
    <a:srgbClr val="19548D"/>
    <a:srgbClr val="19679C"/>
    <a:srgbClr val="FFFFFF"/>
    <a:srgbClr val="CDD666"/>
    <a:srgbClr val="AC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70"/>
    <p:restoredTop sz="96272"/>
  </p:normalViewPr>
  <p:slideViewPr>
    <p:cSldViewPr snapToObjects="1" showGuides="1">
      <p:cViewPr varScale="1">
        <p:scale>
          <a:sx n="55" d="100"/>
          <a:sy n="55" d="100"/>
        </p:scale>
        <p:origin x="102" y="1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5E6E93-A477-024F-94B1-5811983027DA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AB8E-3E2D-E945-BE8B-4EB6BC1A7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TAC 2020 Title (4 lines max)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B3E7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60167F-7C47-F64A-BF1C-8ED35EB23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5715000"/>
            <a:ext cx="6096000" cy="422564"/>
          </a:xfrm>
        </p:spPr>
        <p:txBody>
          <a:bodyPr>
            <a:normAutofit/>
          </a:bodyPr>
          <a:lstStyle>
            <a:lvl1pPr marL="9525" indent="0"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 (optional)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B3A24C1-C2ED-7A41-87C3-55344CC41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5715000"/>
            <a:ext cx="2705100" cy="422564"/>
          </a:xfrm>
        </p:spPr>
        <p:txBody>
          <a:bodyPr>
            <a:normAutofit/>
          </a:bodyPr>
          <a:lstStyle>
            <a:lvl1pPr marL="9525" indent="0" algn="l"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47252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135951-B53F-6A42-B10A-A81DAD240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Single Column Bullets with Intro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3D6E07-8C86-6040-B268-F75B93030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333500"/>
            <a:ext cx="7810500" cy="928685"/>
          </a:xfrm>
        </p:spPr>
        <p:txBody>
          <a:bodyPr/>
          <a:lstStyle>
            <a:lvl1pPr marL="19050" indent="0">
              <a:buNone/>
              <a:tabLst/>
              <a:defRPr/>
            </a:lvl1pPr>
            <a:lvl2pPr marL="19050" indent="0">
              <a:buNone/>
              <a:tabLst/>
              <a:defRPr/>
            </a:lvl2pPr>
            <a:lvl3pPr marL="19050" indent="0">
              <a:buNone/>
              <a:tabLst/>
              <a:defRPr/>
            </a:lvl3pPr>
            <a:lvl4pPr marL="19050" indent="0">
              <a:buNone/>
              <a:tabLst/>
              <a:defRPr/>
            </a:lvl4pPr>
            <a:lvl5pPr marL="19050" indent="0">
              <a:buNone/>
              <a:tabLst/>
              <a:defRPr/>
            </a:lvl5pPr>
          </a:lstStyle>
          <a:p>
            <a:pPr lvl="0"/>
            <a:r>
              <a:rPr lang="en-US" dirty="0"/>
              <a:t>Short introduction.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667000"/>
            <a:ext cx="4762500" cy="304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3D5-47B2-864E-A6CE-1930244A5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2666998"/>
            <a:ext cx="4724400" cy="3048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D6406-9CC9-6D45-825B-E6ED0702F1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2E9F31BF-84BA-BB4F-A0CA-56DE02445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0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050F-A0FE-4940-BE75-F54B300BA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 anchor="b"/>
          <a:lstStyle/>
          <a:p>
            <a:r>
              <a:rPr lang="en-US" dirty="0"/>
              <a:t>Takeaways (Big Bullets)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CCFAE92-203C-3D44-BEDC-756F2B84A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316633"/>
            <a:ext cx="9829800" cy="2667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8A088-B7B2-0849-B30C-8FB792212B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/>
          <a:p>
            <a:r>
              <a:rPr lang="en-US" dirty="0"/>
              <a:t>To add an animated bullet, copy-paste the 2</a:t>
            </a:r>
            <a:r>
              <a:rPr lang="en-US" baseline="30000" dirty="0"/>
              <a:t>nd </a:t>
            </a:r>
            <a:r>
              <a:rPr lang="en-US" dirty="0"/>
              <a:t>-to-last bullet (not the last one)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66A1AF-B076-684D-AFB0-87A6E3026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48288" y="6154537"/>
            <a:ext cx="533400" cy="365125"/>
          </a:xfrm>
          <a:prstGeom prst="rect">
            <a:avLst/>
          </a:prstGeom>
        </p:spPr>
        <p:txBody>
          <a:bodyPr/>
          <a:lstStyle/>
          <a:p>
            <a:fld id="{E69359A7-45FC-5D41-8550-6861C029C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050F-A0FE-4940-BE75-F54B300BA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5125"/>
            <a:ext cx="9829800" cy="701675"/>
          </a:xfrm>
        </p:spPr>
        <p:txBody>
          <a:bodyPr anchor="b"/>
          <a:lstStyle/>
          <a:p>
            <a:r>
              <a:rPr lang="en-US" dirty="0"/>
              <a:t>Image Trio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0AF7-035B-D74B-8025-3C9D81F4A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1524000"/>
            <a:ext cx="27051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1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6C0684-E080-DA48-A57E-B1121E5EF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DF800E-9D18-A04F-AC99-2C4F209ED21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724400" y="1524000"/>
            <a:ext cx="27432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2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7A1A87F-1EA2-F847-ABBF-EAB6E82F1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678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A8234-A293-5A4D-A839-C972DCAA8B7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772400" y="1524000"/>
            <a:ext cx="27051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3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C3117E6-2C3D-F54D-9738-A73906B3D3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859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AF308-C287-D34B-986E-54383850B2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675DB49-5173-2A4B-ACE4-ED0FF68D6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200260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Table Slide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DD15F7-67FA-CD42-8F34-5CA7BB799DB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76400" y="1714500"/>
            <a:ext cx="8839200" cy="400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65422" y="6172201"/>
            <a:ext cx="8850178" cy="304800"/>
          </a:xfrm>
        </p:spPr>
        <p:txBody>
          <a:bodyPr anchor="ctr"/>
          <a:lstStyle/>
          <a:p>
            <a:r>
              <a:rPr lang="en-US" dirty="0"/>
              <a:t>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138144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CF027E8-BE0C-0F4E-8FA3-773E9D565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Infographic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2F20-CEDF-B940-BD3C-6140D31F6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1725612"/>
            <a:ext cx="2705101" cy="3989388"/>
          </a:xfrm>
        </p:spPr>
        <p:txBody>
          <a:bodyPr anchor="b"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EB0169-1D95-FB4E-8AE3-F82F7CD9E1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24400" y="1725612"/>
            <a:ext cx="7125068" cy="3989388"/>
          </a:xfrm>
        </p:spPr>
        <p:txBody>
          <a:bodyPr/>
          <a:lstStyle/>
          <a:p>
            <a:r>
              <a:rPr lang="en-US" dirty="0"/>
              <a:t>See Design tips on how to resize (without distorting), crop, align, and optimize pictures via drag-and-drop and cut-paste methods.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32B54-A6FF-0540-8B89-DA3B1EAB8D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49018" y="6096000"/>
            <a:ext cx="6071382" cy="365125"/>
          </a:xfrm>
        </p:spPr>
        <p:txBody>
          <a:bodyPr anchor="b"/>
          <a:lstStyle/>
          <a:p>
            <a:r>
              <a:rPr lang="en-US" dirty="0"/>
              <a:t>Copy paste the url here.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DA709158-01E6-804C-B211-98A620669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BDE7DF2-1C21-CF48-AD7C-AE6C4D3AB43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4750422" y="1725612"/>
            <a:ext cx="7124700" cy="4007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To insert online YouTube video that you can launch from your slide view, go to the Insert Tab. Click Video &gt; Online Video, select YouTube, and copy-paste the video url into the prompted field.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3796" y="6096000"/>
            <a:ext cx="5771804" cy="376683"/>
          </a:xfrm>
        </p:spPr>
        <p:txBody>
          <a:bodyPr/>
          <a:lstStyle/>
          <a:p>
            <a:r>
              <a:rPr lang="en-US" dirty="0"/>
              <a:t>Copy paste the url here.</a:t>
            </a: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2B54F5-3B69-4149-B631-067A630A31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6401" y="1725612"/>
            <a:ext cx="2705099" cy="3989388"/>
          </a:xfrm>
        </p:spPr>
        <p:txBody>
          <a:bodyPr anchor="b"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a caption here </a:t>
            </a:r>
          </a:p>
        </p:txBody>
      </p:sp>
    </p:spTree>
    <p:extLst>
      <p:ext uri="{BB962C8B-B14F-4D97-AF65-F5344CB8AC3E}">
        <p14:creationId xmlns:p14="http://schemas.microsoft.com/office/powerpoint/2010/main" val="191194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Portfolio sty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8F07-666A-DF45-9142-C33FC4A06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381000"/>
            <a:ext cx="2373922" cy="7620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Figure 1.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5F12-364C-664E-AE60-E819FCA4E03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381499" y="373063"/>
            <a:ext cx="7124699" cy="534193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62D39-2DB8-694F-A085-02A5D2D4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714500"/>
            <a:ext cx="2373922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3A2522C-5C05-9943-B39C-4A342493E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94" b="0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3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335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30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rgbClr val="0D3162"/>
                </a:solidFill>
              </a:defRPr>
            </a:lvl1pPr>
          </a:lstStyle>
          <a:p>
            <a:r>
              <a:rPr lang="en-US" dirty="0"/>
              <a:t>TAC 2020 Title (4 lines max)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60167F-7C47-F64A-BF1C-8ED35EB23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5715000"/>
            <a:ext cx="6096000" cy="422564"/>
          </a:xfrm>
        </p:spPr>
        <p:txBody>
          <a:bodyPr>
            <a:normAutofit/>
          </a:bodyPr>
          <a:lstStyle>
            <a:lvl1pPr marL="9525" indent="0">
              <a:buNone/>
              <a:tabLst/>
              <a:defRPr sz="2000" b="0">
                <a:solidFill>
                  <a:srgbClr val="0D3162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 (optional)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B3A24C1-C2ED-7A41-87C3-55344CC41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5715000"/>
            <a:ext cx="2705100" cy="422564"/>
          </a:xfrm>
        </p:spPr>
        <p:txBody>
          <a:bodyPr>
            <a:normAutofit/>
          </a:bodyPr>
          <a:lstStyle>
            <a:lvl1pPr marL="9525" indent="0" algn="l">
              <a:buNone/>
              <a:tabLst/>
              <a:defRPr sz="2000" b="0">
                <a:solidFill>
                  <a:srgbClr val="0D3162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(optional)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831CB-8283-0543-BC1C-DF361B8067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4BF0-3CA2-E043-9291-A0529265F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1678" y="1176618"/>
            <a:ext cx="10960485" cy="4493559"/>
          </a:xfrm>
          <a:custGeom>
            <a:avLst/>
            <a:gdLst/>
            <a:ahLst/>
            <a:cxnLst/>
            <a:rect l="l" t="t" r="r" b="b"/>
            <a:pathLst>
              <a:path w="9042400" h="5092700">
                <a:moveTo>
                  <a:pt x="0" y="0"/>
                </a:moveTo>
                <a:lnTo>
                  <a:pt x="9042400" y="0"/>
                </a:lnTo>
                <a:lnTo>
                  <a:pt x="9042400" y="5092700"/>
                </a:lnTo>
                <a:lnTo>
                  <a:pt x="0" y="5092700"/>
                </a:lnTo>
                <a:lnTo>
                  <a:pt x="0" y="0"/>
                </a:lnTo>
                <a:close/>
              </a:path>
            </a:pathLst>
          </a:custGeom>
          <a:solidFill>
            <a:srgbClr val="1A998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2054073" y="2236902"/>
            <a:ext cx="447194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895" y="0"/>
                </a:lnTo>
              </a:path>
            </a:pathLst>
          </a:custGeom>
          <a:ln w="455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1606874" y="2236902"/>
            <a:ext cx="451042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2013" y="0"/>
                </a:lnTo>
              </a:path>
            </a:pathLst>
          </a:custGeom>
          <a:ln w="455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94" b="0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475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4073-A9AD-A741-BCB6-C51964097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924C6-E9E7-8D40-B918-D1BBE9BAA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93DF8-A115-284D-AE2D-95284521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9C59-8E53-014B-90A7-9FA250D0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7C75-04AA-2D4C-8EDF-0023B676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63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0A30-5973-D84D-8650-0FC61C6A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BBEE-4AED-C54A-8297-116EDA0E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A562E-EB81-7248-B434-61373240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E49C-4D17-9A46-B84E-ACE0B1B0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D10E-6F36-4B45-B73C-BCBBD412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3D13-4620-B246-97F5-94D6FF7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DFB32-A4C0-5D43-9568-A28AD25A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38F8-76E3-D442-9718-ACC2D4E8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B50A-1DE3-6B4D-B580-7DA0EE0F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8A8B-2B05-EC45-91F2-79D2EC9A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1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3CE0-5D7A-2B45-830A-D41458C5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C14E-BCCD-B842-9869-077A6D318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1C576-D8B3-BA4D-A8B2-F69DA3D47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2689-9E48-7D45-B71D-D5E33F4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B5F2D-6C46-B747-8756-2AF0BBB1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D81A8-10E4-3241-98D7-689FD785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B81B-81D3-2747-9378-687BCB6B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DCD9-A2FF-E847-865B-EEFB9EC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04723-CAFB-2046-AA0A-D5BA2CD8C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32951-7AF9-C14D-9CF8-7AF9ACF4C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FE8E8-7ED8-DE4E-B0E6-81DB6A931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096DE-3AFE-6D42-BC76-2AF87E1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CAB2A-00F4-B14E-87EF-D64349E3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6BF46-E784-4946-82AF-CBCD49D1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5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4E1B-124A-E44E-9A96-7C616C90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570CE-650E-414B-A3AA-C89C3FF3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94DF8-A444-964B-B3F7-04874F8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773C7-E9E1-F64F-ADAC-4D287C0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0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CDA07-0750-AB45-AD15-1010D6B2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64765-A2C3-694B-8EEE-6F912BDE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53617-63C0-1A44-8D01-2C9913BC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15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DCAC-73DD-4E40-80C4-2379247F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B5BA-F08A-684F-9690-BDB3B9B9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ADA0-2D91-2744-8CBD-ABFEF184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2489-F9A9-E542-A14B-DF1BACB7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53A5-8370-8A40-A719-DC513B10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3DED-4AA6-E148-BEE2-1D28525E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30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849A-C4C1-C14D-B839-060A1659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CBEFF-046F-5346-9B5F-E72F9D4F2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E08D0-0E46-AE4F-B6A8-D9F44EC0B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25827-A263-1845-8402-0D9DA2D6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F303-63C8-6746-8EBB-AE766AF2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8E6E3-982E-1145-9418-89816BD4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3352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(Dark)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B3E7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9E6-A930-8248-898B-67C9C768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15B67-C7CE-4F40-B57A-14AAE0FBC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F5A5-6EEC-B847-B5E3-8B128D3A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276F-F839-764E-8D03-C0BCFF04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AA8E-12CE-8E4C-A16B-D37D1C43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26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B4155-6FB2-4C4A-822F-C3883B49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E4C0E-8F2F-584A-929D-DE7242168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FF419-0198-F84C-BB00-C4F4605A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6E5F-CA09-FF47-81F6-3EDF658B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7851-455D-054F-B141-2449D544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8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CBA5DF-2FC2-5740-9E38-96D04CCEA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673352"/>
            <a:ext cx="9829800" cy="24765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(Light)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CE48E33E-4C26-5A4C-840E-90211FF80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0116F0-D6AE-1F4F-B651-AD20CFB00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808D2-F568-1F4A-BED7-6BEB327F1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ctr"/>
          <a:lstStyle/>
          <a:p>
            <a:r>
              <a:rPr lang="en-US" dirty="0"/>
              <a:t>FYI, there are light and dark options for divider slides</a:t>
            </a:r>
          </a:p>
        </p:txBody>
      </p:sp>
    </p:spTree>
    <p:extLst>
      <p:ext uri="{BB962C8B-B14F-4D97-AF65-F5344CB8AC3E}">
        <p14:creationId xmlns:p14="http://schemas.microsoft.com/office/powerpoint/2010/main" val="205778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074097-2FCA-6A47-A22F-1D169A9D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05100" y="1905000"/>
            <a:ext cx="3733800" cy="3810000"/>
          </a:xfrm>
        </p:spPr>
        <p:txBody>
          <a:bodyPr>
            <a:noAutofit/>
          </a:bodyPr>
          <a:lstStyle>
            <a:lvl1pPr marL="690563" indent="-679450">
              <a:lnSpc>
                <a:spcPct val="125000"/>
              </a:lnSpc>
              <a:buClr>
                <a:srgbClr val="007FA9"/>
              </a:buClr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2713" indent="-704850">
              <a:lnSpc>
                <a:spcPct val="175000"/>
              </a:lnSpc>
              <a:spcBef>
                <a:spcPts val="600"/>
              </a:spcBef>
              <a:buClr>
                <a:srgbClr val="007FA9"/>
              </a:buClr>
              <a:buSzPct val="125000"/>
              <a:buFont typeface="+mj-lt"/>
              <a:buAutoNum type="alphaL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62163" indent="-704850">
              <a:lnSpc>
                <a:spcPct val="175000"/>
              </a:lnSpc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7B7331-18D5-0641-B450-F03B9BDCF6A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773045" y="1905000"/>
            <a:ext cx="3733800" cy="3810000"/>
          </a:xfrm>
        </p:spPr>
        <p:txBody>
          <a:bodyPr>
            <a:noAutofit/>
          </a:bodyPr>
          <a:lstStyle>
            <a:lvl1pPr marL="690563" indent="-679450">
              <a:lnSpc>
                <a:spcPct val="125000"/>
              </a:lnSpc>
              <a:buClr>
                <a:srgbClr val="007FA9"/>
              </a:buClr>
              <a:buSzPct val="125000"/>
              <a:buFont typeface="+mj-lt"/>
              <a:buAutoNum type="arabicPeriod" startAt="8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2713" indent="-704850">
              <a:lnSpc>
                <a:spcPct val="175000"/>
              </a:lnSpc>
              <a:spcBef>
                <a:spcPts val="600"/>
              </a:spcBef>
              <a:buClr>
                <a:srgbClr val="007FA9"/>
              </a:buClr>
              <a:buSzPct val="125000"/>
              <a:buFont typeface="+mj-lt"/>
              <a:buAutoNum type="alphaL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62163" indent="-704850">
              <a:lnSpc>
                <a:spcPct val="175000"/>
              </a:lnSpc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C48F10-DA3B-C544-9BA0-C7F7722D2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BC0C0A70-DDEB-7749-A077-73E8E9687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FB8-84B4-2442-9090-084CF7F2A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6552"/>
            <a:ext cx="9829800" cy="68024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Team Slide (Pics / Bios)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BD232CE-E9D7-6248-81EF-41DAB61D7C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82858" y="1714500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DF72E-9862-0A4B-B468-81303E9B9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1173" y="1714500"/>
            <a:ext cx="2525486" cy="952500"/>
          </a:xfrm>
        </p:spPr>
        <p:txBody>
          <a:bodyPr anchor="t">
            <a:noAutofit/>
          </a:bodyPr>
          <a:lstStyle>
            <a:lvl1pPr marL="14288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0C6B8BBC-F95D-1A4B-856F-49C7163589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82858" y="3052234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8E8A753-1F77-BE48-9C07-7513C867E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1172" y="3053443"/>
            <a:ext cx="25254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7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2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2A2E2A94-D3D0-5749-A24E-6BB0A2D804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82858" y="4389967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554E438-121B-CE4A-AD88-46A4F5E8BC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1172" y="4383479"/>
            <a:ext cx="25254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3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F9AA69E-935C-B342-AF5E-8C1730390C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8025" y="1714500"/>
            <a:ext cx="9906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7215271-4FDB-A443-B704-6D6F6225BC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3235" y="1714500"/>
            <a:ext cx="35541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4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9762348-EDA8-7D48-9922-72F4C21FC0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8025" y="3052234"/>
            <a:ext cx="982133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F096472-4E28-544C-97E7-B09ED7337C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3235" y="3053443"/>
            <a:ext cx="3554185" cy="95129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5</a:t>
            </a:r>
            <a:br>
              <a:rPr lang="en-US" dirty="0"/>
            </a:br>
            <a:r>
              <a:rPr lang="en-US" dirty="0"/>
              <a:t>Job Position 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D5A12-DD90-FF45-8CC4-BEA2C31FDD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anchor="ctr"/>
          <a:lstStyle/>
          <a:p>
            <a:r>
              <a:rPr lang="en-US" dirty="0"/>
              <a:t>See the tips section at the end for help inserting a thumbnail</a:t>
            </a:r>
          </a:p>
        </p:txBody>
      </p:sp>
      <p:sp>
        <p:nvSpPr>
          <p:cNvPr id="29" name="Slide Number Placeholder 16">
            <a:extLst>
              <a:ext uri="{FF2B5EF4-FFF2-40B4-BE49-F238E27FC236}">
                <a16:creationId xmlns:a16="http://schemas.microsoft.com/office/drawing/2014/main" id="{39144CA3-828B-664C-A5BB-F5E2D9F16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s (page 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0A9C-7FDF-1345-93AE-1020AD1FE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Page-Wide Bullets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953D916-E911-6E4A-8164-8C0A48A9F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AC38BD-4D2A-B04D-A366-7EB7B7732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1714500"/>
            <a:ext cx="8839200" cy="4000500"/>
          </a:xfrm>
        </p:spPr>
        <p:txBody>
          <a:bodyPr/>
          <a:lstStyle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9BC51-36AE-E644-A4EF-5F54278E6C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anchor="ctr"/>
          <a:lstStyle/>
          <a:p>
            <a:r>
              <a:rPr lang="en-US" dirty="0"/>
              <a:t>Delete subheading if you don’t need it. Tab a bullet twice, to generate link icon</a:t>
            </a:r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0EC100CF-723B-1E40-81EA-E24F3E121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D80A8A-679D-D54C-97AE-1B7DC3CD1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Two-Column Bullets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263BB-9283-A04C-A1FF-D47CD2712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714500"/>
            <a:ext cx="4762500" cy="4000500"/>
          </a:xfrm>
        </p:spPr>
        <p:txBody>
          <a:bodyPr>
            <a:noAutofit/>
          </a:bodyPr>
          <a:lstStyle>
            <a:lvl4pPr marL="1352550" indent="-338138">
              <a:buSzPct val="120000"/>
              <a:buFontTx/>
              <a:buBlip>
                <a:blip r:embed="rId2"/>
              </a:buBlip>
              <a:defRPr sz="2000"/>
            </a:lvl4pPr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25413A-5874-7A42-B5DC-18D8ED82A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938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205F5D-A793-2A4E-8625-DFCCD21C224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81800" y="1714500"/>
            <a:ext cx="4762500" cy="4000500"/>
          </a:xfrm>
        </p:spPr>
        <p:txBody>
          <a:bodyPr>
            <a:noAutofit/>
          </a:bodyPr>
          <a:lstStyle>
            <a:lvl4pPr marL="1352550" indent="-338138">
              <a:buSzPct val="120000"/>
              <a:buFontTx/>
              <a:buBlip>
                <a:blip r:embed="rId2"/>
              </a:buBlip>
              <a:defRPr sz="2000"/>
            </a:lvl4pPr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0AE979-D718-624D-BF19-672169406F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5760" y="6172200"/>
            <a:ext cx="6492240" cy="365125"/>
          </a:xfrm>
        </p:spPr>
        <p:txBody>
          <a:bodyPr anchor="ctr"/>
          <a:lstStyle/>
          <a:p>
            <a:r>
              <a:rPr lang="en-US" dirty="0"/>
              <a:t>Delete the subheadings if you don’t need them; to de-indent a bullet, use Shift + Tab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0CD474C-A3E4-E54F-8CA3-DDD8792CD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3B215A-A2F9-BF4E-8DF2-FC28E5D60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Two-Column Numbered Lists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0E31C5-BC24-354B-89D6-3D4184A6A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BA18CDE-E7CE-444D-9743-52A3B5E4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83026" y="1714500"/>
            <a:ext cx="4724400" cy="4000500"/>
          </a:xfrm>
        </p:spPr>
        <p:txBody>
          <a:bodyPr/>
          <a:lstStyle>
            <a:lvl1pPr marL="342900" indent="-342900">
              <a:buClr>
                <a:srgbClr val="007FA9"/>
              </a:buClr>
              <a:buSzPct val="100000"/>
              <a:buFont typeface="+mj-lt"/>
              <a:buAutoNum type="arabicPeriod"/>
              <a:defRPr/>
            </a:lvl1pPr>
            <a:lvl2pPr marL="681037" indent="-342900">
              <a:buClr>
                <a:srgbClr val="007FA9"/>
              </a:buClr>
              <a:buSzPct val="100000"/>
              <a:buFont typeface="+mj-lt"/>
              <a:buAutoNum type="alphaLcPeriod"/>
              <a:defRPr/>
            </a:lvl2pPr>
            <a:lvl3pPr marL="1019175" indent="-342900">
              <a:buClr>
                <a:srgbClr val="007FA9"/>
              </a:buClr>
              <a:buSzPct val="100000"/>
              <a:buFont typeface="+mj-lt"/>
              <a:buAutoNum type="romanLcPeriod"/>
              <a:defRPr>
                <a:latin typeface="+mj-lt"/>
              </a:defRPr>
            </a:lvl3pPr>
            <a:lvl4pPr marL="1357312" indent="-342900">
              <a:buSzPct val="100000"/>
              <a:buFont typeface="+mj-lt"/>
              <a:buAutoNum type="arabicPeriod"/>
              <a:defRPr/>
            </a:lvl4pPr>
            <a:lvl5pPr marL="1695450" indent="-342900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6B8ED1-6F12-8F44-91A1-C8AEB8463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938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3D5-47B2-864E-A6CE-1930244A5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714500"/>
            <a:ext cx="4724400" cy="4000500"/>
          </a:xfrm>
        </p:spPr>
        <p:txBody>
          <a:bodyPr/>
          <a:lstStyle>
            <a:lvl1pPr marL="342900" indent="-342900">
              <a:buClr>
                <a:srgbClr val="007FA9"/>
              </a:buClr>
              <a:buSzPct val="100000"/>
              <a:buFont typeface="+mj-lt"/>
              <a:buAutoNum type="arabicPeriod"/>
              <a:defRPr/>
            </a:lvl1pPr>
            <a:lvl2pPr marL="681037" indent="-342900">
              <a:buClr>
                <a:srgbClr val="007FA9"/>
              </a:buClr>
              <a:buSzPct val="100000"/>
              <a:buFont typeface="+mj-lt"/>
              <a:buAutoNum type="alphaLcPeriod"/>
              <a:defRPr/>
            </a:lvl2pPr>
            <a:lvl3pPr marL="1019175" indent="-342900">
              <a:buClr>
                <a:srgbClr val="007FA9"/>
              </a:buClr>
              <a:buSzPct val="100000"/>
              <a:buFont typeface="+mj-lt"/>
              <a:buAutoNum type="romanLcPeriod"/>
              <a:defRPr>
                <a:latin typeface="+mj-lt"/>
              </a:defRPr>
            </a:lvl3pPr>
            <a:lvl4pPr marL="1357312" indent="-342900">
              <a:buSzPct val="100000"/>
              <a:buFont typeface="+mj-lt"/>
              <a:buAutoNum type="arabicPeriod"/>
              <a:defRPr/>
            </a:lvl4pPr>
            <a:lvl5pPr marL="1695450" indent="-342900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CB4F33-CB72-A949-871F-131CC75C4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ctr"/>
          <a:lstStyle/>
          <a:p>
            <a:r>
              <a:rPr lang="en-US" dirty="0"/>
              <a:t>Delete the subheadings if you don’t need them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0CD474C-A3E4-E54F-8CA3-DDD8792CD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id Layer" hidden="1">
            <a:extLst>
              <a:ext uri="{FF2B5EF4-FFF2-40B4-BE49-F238E27FC236}">
                <a16:creationId xmlns:a16="http://schemas.microsoft.com/office/drawing/2014/main" id="{EA92993B-9F13-204B-907F-3248F162D45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6D3F0-AE83-DB42-B5CE-3AEEDB1F602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76400" y="381000"/>
            <a:ext cx="9829800" cy="9525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Heading 1: Wrapping to 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DE50-78EF-A248-8C3F-20B303A0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918943"/>
            <a:ext cx="9829800" cy="42580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4D50-90D8-3245-AC51-456B731FD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172200"/>
            <a:ext cx="60731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(optional)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AD55C6-CE92-534A-BB6D-AEECCEB1C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1" r:id="rId2"/>
    <p:sldLayoutId id="2147483666" r:id="rId3"/>
    <p:sldLayoutId id="2147483651" r:id="rId4"/>
    <p:sldLayoutId id="2147483662" r:id="rId5"/>
    <p:sldLayoutId id="2147483654" r:id="rId6"/>
    <p:sldLayoutId id="2147483650" r:id="rId7"/>
    <p:sldLayoutId id="2147483652" r:id="rId8"/>
    <p:sldLayoutId id="2147483665" r:id="rId9"/>
    <p:sldLayoutId id="2147483660" r:id="rId10"/>
    <p:sldLayoutId id="2147483653" r:id="rId11"/>
    <p:sldLayoutId id="2147483659" r:id="rId12"/>
    <p:sldLayoutId id="2147483663" r:id="rId13"/>
    <p:sldLayoutId id="2147483680" r:id="rId14"/>
    <p:sldLayoutId id="2147483656" r:id="rId15"/>
    <p:sldLayoutId id="2147483679" r:id="rId16"/>
    <p:sldLayoutId id="2147483657" r:id="rId17"/>
    <p:sldLayoutId id="2147483682" r:id="rId18"/>
    <p:sldLayoutId id="2147483683" r:id="rId19"/>
    <p:sldLayoutId id="2147483684" r:id="rId20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rgbClr val="0D316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38138" indent="-338138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7FA9"/>
        </a:buClr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338138" algn="l" defTabSz="914400" rtl="0" eaLnBrk="1" latinLnBrk="0" hangingPunct="1">
        <a:lnSpc>
          <a:spcPct val="100000"/>
        </a:lnSpc>
        <a:spcBef>
          <a:spcPts val="1200"/>
        </a:spcBef>
        <a:buClr>
          <a:srgbClr val="007FA9"/>
        </a:buClr>
        <a:buSzPct val="160000"/>
        <a:buFont typeface="System Font Regular"/>
        <a:buChar char="‣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14413" indent="-338138" algn="l" defTabSz="914400" rtl="0" eaLnBrk="1" latinLnBrk="0" hangingPunct="1">
        <a:lnSpc>
          <a:spcPct val="100000"/>
        </a:lnSpc>
        <a:spcBef>
          <a:spcPts val="1200"/>
        </a:spcBef>
        <a:buClr>
          <a:srgbClr val="22A9D0"/>
        </a:buClr>
        <a:buSzPct val="120000"/>
        <a:buFontTx/>
        <a:buBlip>
          <a:blip r:embed="rId2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338138" algn="l" defTabSz="914400" rtl="0" eaLnBrk="1" latinLnBrk="0" hangingPunct="1">
        <a:lnSpc>
          <a:spcPct val="90000"/>
        </a:lnSpc>
        <a:spcBef>
          <a:spcPts val="0"/>
        </a:spcBef>
        <a:buClr>
          <a:srgbClr val="007FA9"/>
        </a:buClr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690688" indent="-338138" algn="l" defTabSz="914400" rtl="0" eaLnBrk="1" latinLnBrk="0" hangingPunct="1">
        <a:lnSpc>
          <a:spcPct val="100000"/>
        </a:lnSpc>
        <a:spcBef>
          <a:spcPts val="0"/>
        </a:spcBef>
        <a:buClr>
          <a:srgbClr val="22A9D0"/>
        </a:buClr>
        <a:buSzPct val="120000"/>
        <a:buFontTx/>
        <a:buBlip>
          <a:blip r:embed="rId25"/>
        </a:buBlip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C35EA4"/>
          </p15:clr>
        </p15:guide>
        <p15:guide id="2" pos="7248" userDrawn="1">
          <p15:clr>
            <a:srgbClr val="C35EA4"/>
          </p15:clr>
        </p15:guide>
        <p15:guide id="3" orient="horz" pos="3360" userDrawn="1">
          <p15:clr>
            <a:srgbClr val="C35EA4"/>
          </p15:clr>
        </p15:guide>
        <p15:guide id="4" pos="4272" userDrawn="1">
          <p15:clr>
            <a:srgbClr val="F26B43"/>
          </p15:clr>
        </p15:guide>
        <p15:guide id="5" pos="4056" userDrawn="1">
          <p15:clr>
            <a:srgbClr val="F26B43"/>
          </p15:clr>
        </p15:guide>
        <p15:guide id="6" pos="1056" userDrawn="1">
          <p15:clr>
            <a:srgbClr val="F26B43"/>
          </p15:clr>
        </p15:guide>
        <p15:guide id="7" orient="horz" pos="840" userDrawn="1">
          <p15:clr>
            <a:srgbClr val="C35EA4"/>
          </p15:clr>
        </p15:guide>
        <p15:guide id="8" pos="2352" userDrawn="1">
          <p15:clr>
            <a:srgbClr val="F26B43"/>
          </p15:clr>
        </p15:guide>
        <p15:guide id="9" pos="4680" userDrawn="1">
          <p15:clr>
            <a:srgbClr val="F26B43"/>
          </p15:clr>
        </p15:guide>
        <p15:guide id="10" pos="4896" userDrawn="1">
          <p15:clr>
            <a:srgbClr val="F26B43"/>
          </p15:clr>
        </p15:guide>
        <p15:guide id="11" pos="2136" userDrawn="1">
          <p15:clr>
            <a:srgbClr val="F26B43"/>
          </p15:clr>
        </p15:guide>
        <p15:guide id="12" orient="horz" pos="3600" userDrawn="1">
          <p15:clr>
            <a:srgbClr val="C35EA4"/>
          </p15:clr>
        </p15:guide>
        <p15:guide id="13" pos="1704" userDrawn="1">
          <p15:clr>
            <a:srgbClr val="F26B43"/>
          </p15:clr>
        </p15:guide>
        <p15:guide id="14" pos="6624" userDrawn="1">
          <p15:clr>
            <a:srgbClr val="F26B43"/>
          </p15:clr>
        </p15:guide>
        <p15:guide id="15" pos="6816" userDrawn="1">
          <p15:clr>
            <a:srgbClr val="F26B43"/>
          </p15:clr>
        </p15:guide>
        <p15:guide id="16" pos="3624" userDrawn="1">
          <p15:clr>
            <a:srgbClr val="F26B43"/>
          </p15:clr>
        </p15:guide>
        <p15:guide id="17" pos="2760" userDrawn="1">
          <p15:clr>
            <a:srgbClr val="F26B43"/>
          </p15:clr>
        </p15:guide>
        <p15:guide id="18" pos="2976" userDrawn="1">
          <p15:clr>
            <a:srgbClr val="F26B43"/>
          </p15:clr>
        </p15:guide>
        <p15:guide id="19" pos="3408" userDrawn="1">
          <p15:clr>
            <a:srgbClr val="F26B43"/>
          </p15:clr>
        </p15:guide>
        <p15:guide id="20" pos="1488" userDrawn="1">
          <p15:clr>
            <a:srgbClr val="F26B43"/>
          </p15:clr>
        </p15:guide>
        <p15:guide id="21" pos="5328" userDrawn="1">
          <p15:clr>
            <a:srgbClr val="F26B43"/>
          </p15:clr>
        </p15:guide>
        <p15:guide id="22" pos="5544" userDrawn="1">
          <p15:clr>
            <a:srgbClr val="F26B43"/>
          </p15:clr>
        </p15:guide>
        <p15:guide id="23" pos="6192" userDrawn="1">
          <p15:clr>
            <a:srgbClr val="F26B43"/>
          </p15:clr>
        </p15:guide>
        <p15:guide id="24" pos="5976" userDrawn="1">
          <p15:clr>
            <a:srgbClr val="F26B43"/>
          </p15:clr>
        </p15:guide>
        <p15:guide id="25" pos="840" userDrawn="1">
          <p15:clr>
            <a:srgbClr val="F26B43"/>
          </p15:clr>
        </p15:guide>
        <p15:guide id="26" orient="horz" pos="240" userDrawn="1">
          <p15:clr>
            <a:srgbClr val="C35EA4"/>
          </p15:clr>
        </p15:guide>
        <p15:guide id="27" orient="horz" pos="1080" userDrawn="1">
          <p15:clr>
            <a:srgbClr val="F26B43"/>
          </p15:clr>
        </p15:guide>
        <p15:guide id="28" orient="horz" pos="1920" userDrawn="1">
          <p15:clr>
            <a:srgbClr val="F26B43"/>
          </p15:clr>
        </p15:guide>
        <p15:guide id="29" orient="horz" pos="1680" userDrawn="1">
          <p15:clr>
            <a:srgbClr val="F26B43"/>
          </p15:clr>
        </p15:guide>
        <p15:guide id="31" orient="horz" pos="2520" userDrawn="1">
          <p15:clr>
            <a:srgbClr val="F26B43"/>
          </p15:clr>
        </p15:guide>
        <p15:guide id="32" orient="horz" pos="2760" userDrawn="1">
          <p15:clr>
            <a:srgbClr val="F26B43"/>
          </p15:clr>
        </p15:guide>
        <p15:guide id="33" orient="horz" pos="4080" userDrawn="1">
          <p15:clr>
            <a:srgbClr val="C35EA4"/>
          </p15:clr>
        </p15:guide>
        <p15:guide id="34" orient="horz" pos="720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F0CD4-AC09-5D4A-8CB2-9B61DE0E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B4F07-316E-8045-A5F7-7E6DC8D7B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D3EE-B1B2-084F-975F-E98100CD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7BC92-5F93-A945-8FA4-5EBA8FBC7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088C-988B-0B42-996C-67CD3DA9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dhomelessness.org/resource/rapid-re-housing-toolkit/1-22-shared-housing-agreement/" TargetMode="External"/><Relationship Id="rId2" Type="http://schemas.openxmlformats.org/officeDocument/2006/relationships/hyperlink" Target="https://www.va.gov/HOMELESS/ssvf/docs/Shared_Housing_Path_Roommate_Agreement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haredhousinginstitute.com/doc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dhousinginstitute.com/" TargetMode="External"/><Relationship Id="rId2" Type="http://schemas.openxmlformats.org/officeDocument/2006/relationships/hyperlink" Target="http://www.va.gov/HOMELESS/ssvf/docs/Shared_Housing_Toolkit_FINAL.pdf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CIncBost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TACIncBost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HOMELESS/ssvf/docs/Shared_Housing_FP_Roommate_Interest_Form.pdf" TargetMode="External"/><Relationship Id="rId2" Type="http://schemas.openxmlformats.org/officeDocument/2006/relationships/hyperlink" Target="https://www.va.gov/HOMELESS/ssvf/docs/Shared_Housing_General_Roommate_Matching_Form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00" y="1447800"/>
            <a:ext cx="9829800" cy="1489208"/>
          </a:xfrm>
          <a:prstGeom prst="rect">
            <a:avLst/>
          </a:prstGeom>
        </p:spPr>
        <p:txBody>
          <a:bodyPr vert="horz" wrap="square" lIns="0" tIns="11766" rIns="0" bIns="0" rtlCol="0" anchor="t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b="1" spc="-22" dirty="0">
                <a:solidFill>
                  <a:srgbClr val="1A9988"/>
                </a:solidFill>
              </a:rPr>
              <a:t>Best </a:t>
            </a:r>
            <a:r>
              <a:rPr b="1" spc="-18" dirty="0">
                <a:solidFill>
                  <a:srgbClr val="1A9988"/>
                </a:solidFill>
              </a:rPr>
              <a:t>Practices </a:t>
            </a:r>
            <a:r>
              <a:rPr b="1" spc="-4" dirty="0">
                <a:solidFill>
                  <a:srgbClr val="1A9988"/>
                </a:solidFill>
              </a:rPr>
              <a:t>in </a:t>
            </a:r>
            <a:r>
              <a:rPr b="1" spc="-22" dirty="0">
                <a:solidFill>
                  <a:srgbClr val="1A9988"/>
                </a:solidFill>
              </a:rPr>
              <a:t>Shared</a:t>
            </a:r>
            <a:r>
              <a:rPr b="1" spc="-93" dirty="0">
                <a:solidFill>
                  <a:srgbClr val="1A9988"/>
                </a:solidFill>
              </a:rPr>
              <a:t> </a:t>
            </a:r>
            <a:r>
              <a:rPr b="1" spc="-22" dirty="0">
                <a:solidFill>
                  <a:srgbClr val="1A9988"/>
                </a:solidFill>
              </a:rPr>
              <a:t>Housing</a:t>
            </a:r>
            <a:endParaRPr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688123" y="4339592"/>
            <a:ext cx="5334000" cy="401782"/>
          </a:xfrm>
        </p:spPr>
        <p:txBody>
          <a:bodyPr>
            <a:normAutofit/>
          </a:bodyPr>
          <a:lstStyle/>
          <a:p>
            <a:r>
              <a:rPr lang="en-US" dirty="0" smtClean="0"/>
              <a:t>Pallen@tacinc.org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76400" y="3934613"/>
            <a:ext cx="6096000" cy="803564"/>
          </a:xfrm>
        </p:spPr>
        <p:txBody>
          <a:bodyPr/>
          <a:lstStyle/>
          <a:p>
            <a:r>
              <a:rPr lang="en-US" dirty="0"/>
              <a:t>Phil Allen- He/Him- TAC- HUD Technical </a:t>
            </a:r>
            <a:r>
              <a:rPr lang="en-US" dirty="0" smtClean="0"/>
              <a:t>Assistance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610600" y="3934613"/>
            <a:ext cx="2895600" cy="803564"/>
          </a:xfrm>
        </p:spPr>
        <p:txBody>
          <a:bodyPr>
            <a:normAutofit/>
          </a:bodyPr>
          <a:lstStyle/>
          <a:p>
            <a:r>
              <a:rPr lang="en-US" dirty="0"/>
              <a:t>Tuesday, December 6th   3pm-4pm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8300" y="152400"/>
            <a:ext cx="9829800" cy="1219200"/>
          </a:xfrm>
        </p:spPr>
        <p:txBody>
          <a:bodyPr anchor="t"/>
          <a:lstStyle/>
          <a:p>
            <a:r>
              <a:rPr lang="en-US" sz="2800" dirty="0" smtClean="0">
                <a:solidFill>
                  <a:srgbClr val="0D3162"/>
                </a:solidFill>
              </a:rPr>
              <a:t>Roommate Agreements should include the following components </a:t>
            </a:r>
            <a:r>
              <a:rPr lang="en-US" sz="1800" dirty="0" smtClean="0">
                <a:solidFill>
                  <a:srgbClr val="0D3162"/>
                </a:solidFill>
              </a:rPr>
              <a:t>(</a:t>
            </a:r>
            <a:r>
              <a:rPr lang="en-US" sz="1800" dirty="0" err="1" smtClean="0">
                <a:solidFill>
                  <a:srgbClr val="0D3162"/>
                </a:solidFill>
              </a:rPr>
              <a:t>DeJong</a:t>
            </a:r>
            <a:r>
              <a:rPr lang="en-US" sz="1800" dirty="0" smtClean="0">
                <a:solidFill>
                  <a:srgbClr val="0D3162"/>
                </a:solidFill>
              </a:rPr>
              <a:t> &amp;  Freed, 2017)</a:t>
            </a:r>
            <a:r>
              <a:rPr lang="en-US" sz="2800" dirty="0" smtClean="0">
                <a:solidFill>
                  <a:srgbClr val="0D3162"/>
                </a:solidFill>
              </a:rPr>
              <a:t>:</a:t>
            </a:r>
            <a:endParaRPr lang="en-US" sz="4000" dirty="0">
              <a:solidFill>
                <a:srgbClr val="0D316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38300" y="1371600"/>
            <a:ext cx="4762500" cy="4000500"/>
          </a:xfrm>
        </p:spPr>
        <p:txBody>
          <a:bodyPr/>
          <a:lstStyle/>
          <a:p>
            <a:r>
              <a:rPr lang="en-US" smtClean="0"/>
              <a:t>Emergency contact numbers for the</a:t>
            </a:r>
          </a:p>
          <a:p>
            <a:r>
              <a:rPr lang="en-US" smtClean="0"/>
              <a:t>intermediary organization</a:t>
            </a:r>
          </a:p>
          <a:p>
            <a:r>
              <a:rPr lang="en-US" smtClean="0"/>
              <a:t>Conflict mediation processes</a:t>
            </a:r>
          </a:p>
          <a:p>
            <a:r>
              <a:rPr lang="en-US" smtClean="0"/>
              <a:t>Responsibility for damages</a:t>
            </a:r>
          </a:p>
          <a:p>
            <a:r>
              <a:rPr lang="en-US" smtClean="0"/>
              <a:t>Responsibility for household supplies</a:t>
            </a:r>
          </a:p>
          <a:p>
            <a:r>
              <a:rPr lang="en-US" smtClean="0"/>
              <a:t>(cleaning products, garbage bags, light  bulbs, dish/laundry detergents, etc.)</a:t>
            </a:r>
          </a:p>
          <a:p>
            <a:r>
              <a:rPr lang="en-US" smtClean="0"/>
              <a:t>Kitchen use time limitations</a:t>
            </a:r>
          </a:p>
          <a:p>
            <a:r>
              <a:rPr lang="en-US" smtClean="0"/>
              <a:t>Food storage space and use</a:t>
            </a:r>
          </a:p>
          <a:p>
            <a:r>
              <a:rPr lang="en-US" smtClean="0"/>
              <a:t>Definition of private and common  spaces and use limitations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0"/>
          </p:nvPr>
        </p:nvSpPr>
        <p:spPr>
          <a:xfrm>
            <a:off x="6781800" y="1424354"/>
            <a:ext cx="4762500" cy="4724400"/>
          </a:xfrm>
        </p:spPr>
        <p:txBody>
          <a:bodyPr/>
          <a:lstStyle/>
          <a:p>
            <a:r>
              <a:rPr lang="en-US" smtClean="0"/>
              <a:t>Definition of shared and private items</a:t>
            </a:r>
          </a:p>
          <a:p>
            <a:r>
              <a:rPr lang="en-US" smtClean="0"/>
              <a:t>(pots and pans, dishes, etc.) and use  limitations</a:t>
            </a:r>
          </a:p>
          <a:p>
            <a:r>
              <a:rPr lang="en-US" smtClean="0"/>
              <a:t>Bathroom use and limitations</a:t>
            </a:r>
          </a:p>
          <a:p>
            <a:r>
              <a:rPr lang="en-US" smtClean="0"/>
              <a:t>Privacy and guest rules, including</a:t>
            </a:r>
          </a:p>
          <a:p>
            <a:r>
              <a:rPr lang="en-US" smtClean="0"/>
              <a:t>overnight guests</a:t>
            </a:r>
          </a:p>
          <a:p>
            <a:r>
              <a:rPr lang="en-US" smtClean="0"/>
              <a:t>House rules: smoking, alcohol, pets,  noise and quiet times</a:t>
            </a:r>
          </a:p>
          <a:p>
            <a:r>
              <a:rPr lang="en-US" smtClean="0"/>
              <a:t>Roles and responsibilities for chores,  cleaning, dishes, garbage</a:t>
            </a:r>
          </a:p>
          <a:p>
            <a:r>
              <a:rPr lang="en-US" smtClean="0"/>
              <a:t>Specifics (frequency, duration) of</a:t>
            </a:r>
          </a:p>
          <a:p>
            <a:r>
              <a:rPr lang="en-US" smtClean="0"/>
              <a:t>service exchange if applicable</a:t>
            </a:r>
          </a:p>
          <a:p>
            <a:r>
              <a:rPr lang="en-US" smtClean="0"/>
              <a:t>Any other deal breakers of either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8" dirty="0"/>
              <a:t>Community</a:t>
            </a:r>
            <a:r>
              <a:rPr spc="-44" dirty="0"/>
              <a:t> </a:t>
            </a:r>
            <a:r>
              <a:rPr spc="-18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www.va.gov/HOMELESS/ssvf/docs/Shared_Housing_Path_Roommate_Agreement.pdf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endhomelessness.org/resource/rapid-re-housing-toolkit/1-22-shared-housing-agreement/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www.sharedhousinginstitute.com/docs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3" dirty="0"/>
              <a:t>Landlord/Leasing</a:t>
            </a:r>
            <a:r>
              <a:rPr spc="-66" dirty="0"/>
              <a:t> </a:t>
            </a:r>
            <a:r>
              <a:rPr spc="-13" dirty="0"/>
              <a:t>Issues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Messaging and Landlord Engagement:</a:t>
            </a:r>
          </a:p>
          <a:p>
            <a:pPr lvl="1"/>
            <a:r>
              <a:rPr lang="en-US" dirty="0"/>
              <a:t>Goal: Identify landlords amenable to shared housing</a:t>
            </a:r>
          </a:p>
          <a:p>
            <a:pPr lvl="1"/>
            <a:r>
              <a:rPr lang="en-US" dirty="0"/>
              <a:t>Negotiating multiple leases</a:t>
            </a:r>
          </a:p>
          <a:p>
            <a:pPr lvl="1"/>
            <a:r>
              <a:rPr lang="en-US" dirty="0"/>
              <a:t>Encourage to include utilities in 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3" dirty="0"/>
              <a:t>Case </a:t>
            </a:r>
            <a:r>
              <a:rPr spc="-18" dirty="0"/>
              <a:t>Management </a:t>
            </a:r>
            <a:r>
              <a:rPr spc="-4" dirty="0"/>
              <a:t>in </a:t>
            </a:r>
            <a:r>
              <a:rPr spc="-13" dirty="0"/>
              <a:t>Shared</a:t>
            </a:r>
            <a:r>
              <a:rPr spc="-71" dirty="0"/>
              <a:t> </a:t>
            </a:r>
            <a:r>
              <a:rPr spc="-13" dirty="0"/>
              <a:t>Housing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Assist with buy-in to </a:t>
            </a:r>
            <a:r>
              <a:rPr lang="en-US" dirty="0" smtClean="0"/>
              <a:t>concept</a:t>
            </a:r>
          </a:p>
          <a:p>
            <a:r>
              <a:rPr lang="en-US" dirty="0" smtClean="0"/>
              <a:t>Preparing </a:t>
            </a:r>
            <a:r>
              <a:rPr lang="en-US" dirty="0"/>
              <a:t>for role- case manager as mediator</a:t>
            </a:r>
          </a:p>
          <a:p>
            <a:pPr lvl="1"/>
            <a:r>
              <a:rPr lang="en-US" dirty="0"/>
              <a:t>Training!</a:t>
            </a:r>
          </a:p>
          <a:p>
            <a:pPr lvl="1"/>
            <a:r>
              <a:rPr lang="en-US" dirty="0"/>
              <a:t>Ideal: Different case manager for each person in shared space</a:t>
            </a:r>
          </a:p>
        </p:txBody>
      </p:sp>
    </p:spTree>
    <p:extLst>
      <p:ext uri="{BB962C8B-B14F-4D97-AF65-F5344CB8AC3E}">
        <p14:creationId xmlns:p14="http://schemas.microsoft.com/office/powerpoint/2010/main" val="55362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Practices to Reduce Conflict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Honor participant choice</a:t>
            </a:r>
          </a:p>
          <a:p>
            <a:r>
              <a:rPr lang="en-US" dirty="0" smtClean="0"/>
              <a:t>Each room has it’s own lock on the door</a:t>
            </a:r>
          </a:p>
          <a:p>
            <a:r>
              <a:rPr lang="en-US" dirty="0" smtClean="0"/>
              <a:t>If possible, rent a furnished unit</a:t>
            </a:r>
          </a:p>
          <a:p>
            <a:r>
              <a:rPr lang="en-US" dirty="0" smtClean="0"/>
              <a:t>Provide each room with their own TV/internet and Mini Fridge</a:t>
            </a:r>
          </a:p>
          <a:p>
            <a:r>
              <a:rPr lang="en-US" dirty="0" smtClean="0"/>
              <a:t>Know zoning rules about # of unrelated people living together</a:t>
            </a:r>
          </a:p>
          <a:p>
            <a:r>
              <a:rPr lang="en-US" dirty="0" smtClean="0"/>
              <a:t>Invest time in understanding deal breakers (of participants)</a:t>
            </a:r>
          </a:p>
          <a:p>
            <a:r>
              <a:rPr lang="en-US" dirty="0" smtClean="0"/>
              <a:t>Be prepared to exchange roommates or re-locate people if it goes badly</a:t>
            </a:r>
          </a:p>
          <a:p>
            <a:r>
              <a:rPr lang="en-US" dirty="0" smtClean="0"/>
              <a:t>Use roommate agreements to outline expectations</a:t>
            </a:r>
          </a:p>
          <a:p>
            <a:r>
              <a:rPr lang="en-US" dirty="0" smtClean="0"/>
              <a:t>Don’t knee-jerk a re-location after the first roommate conflict but also don’t let  a bad situation drag on: Identify the conflict and seek to mediate or resolve it  (i.e. mini fridges, separation in the home,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4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Models and Community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76400" y="1371600"/>
            <a:ext cx="10210800" cy="5143500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Agency “managed/run” shared housing</a:t>
            </a:r>
          </a:p>
          <a:p>
            <a:pPr lvl="1"/>
            <a:r>
              <a:rPr lang="en-US" sz="1700" dirty="0" smtClean="0"/>
              <a:t>May include a Master Lease</a:t>
            </a:r>
          </a:p>
          <a:p>
            <a:pPr lvl="1"/>
            <a:r>
              <a:rPr lang="en-US" sz="1700" dirty="0" smtClean="0"/>
              <a:t>Agency-held property ensures housing quality and moves the vacancy risk to the agency</a:t>
            </a:r>
          </a:p>
          <a:p>
            <a:endParaRPr lang="en-US" sz="1700" dirty="0" smtClean="0"/>
          </a:p>
          <a:p>
            <a:r>
              <a:rPr lang="en-US" sz="1700" dirty="0" smtClean="0"/>
              <a:t>Matching roommates and assisting with sharing options in private landlord units</a:t>
            </a:r>
          </a:p>
          <a:p>
            <a:pPr lvl="1"/>
            <a:r>
              <a:rPr lang="en-US" sz="1700" dirty="0" smtClean="0"/>
              <a:t>Match to 2+ Bedroom Units/Houses</a:t>
            </a:r>
          </a:p>
          <a:p>
            <a:pPr lvl="1"/>
            <a:r>
              <a:rPr lang="en-US" sz="1700" dirty="0" smtClean="0"/>
              <a:t>Negotiate with the Landlord and assist them with the set-up</a:t>
            </a:r>
          </a:p>
          <a:p>
            <a:pPr lvl="1"/>
            <a:r>
              <a:rPr lang="en-US" sz="1700" dirty="0" smtClean="0"/>
              <a:t>Each tenant has a separate lease</a:t>
            </a:r>
          </a:p>
          <a:p>
            <a:endParaRPr lang="en-US" sz="1700" dirty="0" smtClean="0"/>
          </a:p>
          <a:p>
            <a:r>
              <a:rPr lang="en-US" sz="1700" dirty="0" smtClean="0"/>
              <a:t>Other model considerations</a:t>
            </a:r>
          </a:p>
          <a:p>
            <a:pPr lvl="1"/>
            <a:r>
              <a:rPr lang="en-US" sz="1700" dirty="0" smtClean="0"/>
              <a:t>Shared Rooms vs. Private Rooms</a:t>
            </a:r>
          </a:p>
          <a:p>
            <a:pPr lvl="1"/>
            <a:r>
              <a:rPr lang="en-US" sz="1700" dirty="0" smtClean="0"/>
              <a:t>Individual Leases? Lease Length?</a:t>
            </a:r>
          </a:p>
          <a:p>
            <a:pPr lvl="1"/>
            <a:r>
              <a:rPr lang="en-US" sz="1700" dirty="0" smtClean="0"/>
              <a:t>Rent includes all utilities, cable,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7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22" dirty="0"/>
              <a:t>C</a:t>
            </a:r>
            <a:r>
              <a:rPr spc="-13" dirty="0"/>
              <a:t>ha</a:t>
            </a:r>
            <a:r>
              <a:rPr spc="-9" dirty="0"/>
              <a:t>ll</a:t>
            </a:r>
            <a:r>
              <a:rPr spc="-13" dirty="0"/>
              <a:t>enge</a:t>
            </a:r>
            <a:r>
              <a:rPr dirty="0"/>
              <a:t>s</a:t>
            </a:r>
          </a:p>
        </p:txBody>
      </p:sp>
      <p:pic>
        <p:nvPicPr>
          <p:cNvPr id="5" name="Table Placeholder 4"/>
          <p:cNvPicPr>
            <a:picLocks noGrp="1" noChangeAspect="1"/>
          </p:cNvPicPr>
          <p:nvPr>
            <p:ph type="tbl" sz="quarter" idx="11"/>
          </p:nvPr>
        </p:nvPicPr>
        <p:blipFill>
          <a:blip r:embed="rId2"/>
          <a:stretch>
            <a:fillRect/>
          </a:stretch>
        </p:blipFill>
        <p:spPr>
          <a:xfrm>
            <a:off x="1143001" y="1315534"/>
            <a:ext cx="10363200" cy="4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1"/>
          </p:nvPr>
        </p:nvSpPr>
        <p:spPr/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11006"/>
              </p:ext>
            </p:extLst>
          </p:nvPr>
        </p:nvGraphicFramePr>
        <p:xfrm>
          <a:off x="1676401" y="1714500"/>
          <a:ext cx="8839199" cy="4152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21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B8A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seeker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B8A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B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036">
                <a:tc>
                  <a:txBody>
                    <a:bodyPr/>
                    <a:lstStyle/>
                    <a:p>
                      <a:pPr marL="90170" marR="439420">
                        <a:lnSpc>
                          <a:spcPct val="1014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Adds new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affordable housing 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without Section </a:t>
                      </a:r>
                      <a:r>
                        <a:rPr sz="120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6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vouchers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52425">
                        <a:lnSpc>
                          <a:spcPct val="101400"/>
                        </a:lnSpc>
                        <a:spcBef>
                          <a:spcPts val="11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Lower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rent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payments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for single  adults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60045">
                        <a:lnSpc>
                          <a:spcPct val="1014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Older adults and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home renters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gain  financial security by renting </a:t>
                      </a:r>
                      <a:r>
                        <a:rPr sz="120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room</a:t>
                      </a:r>
                      <a:r>
                        <a:rPr sz="1200" spc="-15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or  renting </a:t>
                      </a:r>
                      <a:r>
                        <a:rPr sz="120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3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89">
                <a:tc>
                  <a:txBody>
                    <a:bodyPr/>
                    <a:lstStyle/>
                    <a:p>
                      <a:pPr marL="90170" marR="236220">
                        <a:lnSpc>
                          <a:spcPct val="101400"/>
                        </a:lnSpc>
                        <a:spcBef>
                          <a:spcPts val="25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Reduces homelessness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by 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housing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multiple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people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-7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Less stress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1200" spc="-3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money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457834">
                        <a:lnSpc>
                          <a:spcPct val="101400"/>
                        </a:lnSpc>
                        <a:spcBef>
                          <a:spcPts val="25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Reduced vacancies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1200" spc="-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continual  presence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of multiple</a:t>
                      </a:r>
                      <a:r>
                        <a:rPr sz="1200" spc="-4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tenants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418">
                <a:tc>
                  <a:txBody>
                    <a:bodyPr/>
                    <a:lstStyle/>
                    <a:p>
                      <a:pPr marL="90170" marR="215265">
                        <a:lnSpc>
                          <a:spcPct val="101400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Housing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options made</a:t>
                      </a:r>
                      <a:r>
                        <a:rPr sz="1200" spc="-8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available  </a:t>
                      </a:r>
                      <a:r>
                        <a:rPr sz="1200" spc="-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very high rent</a:t>
                      </a:r>
                      <a:r>
                        <a:rPr sz="1200" spc="-6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21945">
                        <a:lnSpc>
                          <a:spcPct val="101400"/>
                        </a:lnSpc>
                        <a:spcBef>
                          <a:spcPts val="26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Neighbors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do not identify 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residents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formerly</a:t>
                      </a:r>
                      <a:r>
                        <a:rPr sz="1200" spc="-2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homeless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74320">
                        <a:lnSpc>
                          <a:spcPct val="101400"/>
                        </a:lnSpc>
                        <a:spcBef>
                          <a:spcPts val="26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Matched home providers report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feeling  safer and less</a:t>
                      </a:r>
                      <a:r>
                        <a:rPr sz="1200" spc="-4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isolated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89">
                <a:tc>
                  <a:txBody>
                    <a:bodyPr/>
                    <a:lstStyle/>
                    <a:p>
                      <a:pPr marL="90170" marR="496570">
                        <a:lnSpc>
                          <a:spcPct val="1014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Existing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housing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stock </a:t>
                      </a:r>
                      <a:r>
                        <a:rPr sz="1200" spc="-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8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not 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vacant;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raises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-6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values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458470">
                        <a:lnSpc>
                          <a:spcPct val="1014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Peer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support, connection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spc="-2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opportunities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83565">
                        <a:lnSpc>
                          <a:spcPct val="1014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college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towns, landlords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used to 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shared</a:t>
                      </a:r>
                      <a:r>
                        <a:rPr sz="1200" spc="-2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rentals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 marL="90170" marR="340995">
                        <a:lnSpc>
                          <a:spcPct val="101400"/>
                        </a:lnSpc>
                        <a:spcBef>
                          <a:spcPts val="280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Maximize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use of HUD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housing 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assistance</a:t>
                      </a:r>
                      <a:r>
                        <a:rPr sz="1200" spc="-2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funds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73380">
                        <a:lnSpc>
                          <a:spcPct val="1014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First step </a:t>
                      </a:r>
                      <a:r>
                        <a:rPr sz="1200" spc="-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9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independent  </a:t>
                      </a:r>
                      <a:r>
                        <a:rPr sz="1200" spc="-1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living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Greater community</a:t>
                      </a:r>
                      <a:r>
                        <a:rPr sz="1200" spc="-20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9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6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3177" spc="-26" dirty="0">
                <a:solidFill>
                  <a:srgbClr val="FFFFFF"/>
                </a:solidFill>
              </a:rPr>
              <a:t>D</a:t>
            </a:r>
            <a:r>
              <a:rPr sz="3177" spc="-9" dirty="0">
                <a:solidFill>
                  <a:srgbClr val="FFFFFF"/>
                </a:solidFill>
              </a:rPr>
              <a:t>i</a:t>
            </a:r>
            <a:r>
              <a:rPr sz="3177" spc="-22" dirty="0">
                <a:solidFill>
                  <a:srgbClr val="FFFFFF"/>
                </a:solidFill>
              </a:rPr>
              <a:t>scuss</a:t>
            </a:r>
            <a:r>
              <a:rPr sz="3177" spc="-9" dirty="0">
                <a:solidFill>
                  <a:srgbClr val="FFFFFF"/>
                </a:solidFill>
              </a:rPr>
              <a:t>i</a:t>
            </a:r>
            <a:r>
              <a:rPr sz="3177" spc="-22" dirty="0">
                <a:solidFill>
                  <a:srgbClr val="FFFFFF"/>
                </a:solidFill>
              </a:rPr>
              <a:t>o</a:t>
            </a:r>
            <a:r>
              <a:rPr sz="3177" dirty="0">
                <a:solidFill>
                  <a:srgbClr val="FFFFFF"/>
                </a:solidFill>
              </a:rPr>
              <a:t>n</a:t>
            </a:r>
            <a:endParaRPr sz="3177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783" y="2396069"/>
            <a:ext cx="1401856" cy="364361"/>
          </a:xfrm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8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3451" y="2855959"/>
            <a:ext cx="7467600" cy="2649402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282403" marR="238698" indent="-271757">
              <a:lnSpc>
                <a:spcPct val="101400"/>
              </a:lnSpc>
              <a:spcBef>
                <a:spcPts val="66"/>
              </a:spcBef>
              <a:buSzPct val="92857"/>
              <a:buChar char="-"/>
              <a:tabLst>
                <a:tab pos="282403" algn="l"/>
                <a:tab pos="282964" algn="l"/>
              </a:tabLst>
            </a:pPr>
            <a:r>
              <a:rPr sz="1235" spc="-9" dirty="0">
                <a:latin typeface="Arial"/>
                <a:cs typeface="Arial"/>
              </a:rPr>
              <a:t>HUD </a:t>
            </a:r>
            <a:r>
              <a:rPr sz="1235" spc="-13" dirty="0">
                <a:latin typeface="Arial"/>
                <a:cs typeface="Arial"/>
              </a:rPr>
              <a:t>COVID-19 Homeless </a:t>
            </a:r>
            <a:r>
              <a:rPr sz="1235" spc="-9" dirty="0">
                <a:latin typeface="Arial"/>
                <a:cs typeface="Arial"/>
              </a:rPr>
              <a:t>System </a:t>
            </a:r>
            <a:r>
              <a:rPr sz="1235" spc="-13" dirty="0">
                <a:latin typeface="Arial"/>
                <a:cs typeface="Arial"/>
              </a:rPr>
              <a:t>Response: Shared </a:t>
            </a:r>
            <a:r>
              <a:rPr sz="1235" spc="-9" dirty="0">
                <a:latin typeface="Arial"/>
                <a:cs typeface="Arial"/>
              </a:rPr>
              <a:t>Housing- </a:t>
            </a:r>
            <a:r>
              <a:rPr sz="1235" u="heavy" spc="-9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 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https://files.hudexchange.info/resources/documents/COVID-19-Homeless-System-Response-Shared-  Housing.pdf</a:t>
            </a:r>
            <a:endParaRPr sz="1235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279">
              <a:latin typeface="Arial"/>
              <a:cs typeface="Arial"/>
            </a:endParaRPr>
          </a:p>
          <a:p>
            <a:pPr marL="282403" marR="4483" indent="-271757">
              <a:lnSpc>
                <a:spcPct val="97900"/>
              </a:lnSpc>
              <a:buSzPct val="92857"/>
              <a:buChar char="-"/>
              <a:tabLst>
                <a:tab pos="282403" algn="l"/>
                <a:tab pos="282964" algn="l"/>
              </a:tabLst>
            </a:pPr>
            <a:r>
              <a:rPr sz="1235" spc="-13" dirty="0">
                <a:latin typeface="Arial"/>
                <a:cs typeface="Arial"/>
              </a:rPr>
              <a:t>Shared Housing: </a:t>
            </a:r>
            <a:r>
              <a:rPr sz="1235" dirty="0">
                <a:latin typeface="Arial"/>
                <a:cs typeface="Arial"/>
              </a:rPr>
              <a:t>A </a:t>
            </a:r>
            <a:r>
              <a:rPr sz="1235" spc="-9" dirty="0">
                <a:latin typeface="Arial"/>
                <a:cs typeface="Arial"/>
              </a:rPr>
              <a:t>Toolkit for </a:t>
            </a:r>
            <a:r>
              <a:rPr sz="1235" spc="-13" dirty="0">
                <a:latin typeface="Arial"/>
                <a:cs typeface="Arial"/>
              </a:rPr>
              <a:t>Supportive </a:t>
            </a:r>
            <a:r>
              <a:rPr sz="1235" spc="-9" dirty="0">
                <a:latin typeface="Arial"/>
                <a:cs typeface="Arial"/>
              </a:rPr>
              <a:t>Services for </a:t>
            </a:r>
            <a:r>
              <a:rPr sz="1235" spc="-13" dirty="0">
                <a:latin typeface="Arial"/>
                <a:cs typeface="Arial"/>
              </a:rPr>
              <a:t>Veterans </a:t>
            </a:r>
            <a:r>
              <a:rPr sz="1235" spc="-9" dirty="0">
                <a:latin typeface="Arial"/>
                <a:cs typeface="Arial"/>
              </a:rPr>
              <a:t>Families (SSVF) and Housing and Urban  </a:t>
            </a:r>
            <a:r>
              <a:rPr sz="1235" spc="-13" dirty="0">
                <a:latin typeface="Arial"/>
                <a:cs typeface="Arial"/>
              </a:rPr>
              <a:t>Development-VA Supportive </a:t>
            </a:r>
            <a:r>
              <a:rPr sz="1235" spc="-9" dirty="0">
                <a:latin typeface="Arial"/>
                <a:cs typeface="Arial"/>
              </a:rPr>
              <a:t>Housing (HUD-VASH) </a:t>
            </a:r>
            <a:r>
              <a:rPr sz="1235" spc="-13" dirty="0">
                <a:latin typeface="Arial"/>
                <a:cs typeface="Arial"/>
              </a:rPr>
              <a:t>Programs- 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 https://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  <a:hlinkClick r:id="rId2"/>
              </a:rPr>
              <a:t>www.va.gov/HOMELESS/ssvf/docs/Shared_Housing_Toolkit_FINAL.pdf</a:t>
            </a:r>
            <a:endParaRPr sz="1235">
              <a:latin typeface="Arial"/>
              <a:cs typeface="Arial"/>
            </a:endParaRPr>
          </a:p>
          <a:p>
            <a:pPr>
              <a:spcBef>
                <a:spcPts val="22"/>
              </a:spcBef>
              <a:buFont typeface="Arial"/>
              <a:buChar char="-"/>
            </a:pPr>
            <a:endParaRPr sz="1235">
              <a:latin typeface="Arial"/>
              <a:cs typeface="Arial"/>
            </a:endParaRPr>
          </a:p>
          <a:p>
            <a:pPr marL="282403" indent="-271757">
              <a:buSzPct val="92857"/>
              <a:buChar char="-"/>
              <a:tabLst>
                <a:tab pos="282403" algn="l"/>
                <a:tab pos="282964" algn="l"/>
              </a:tabLst>
            </a:pPr>
            <a:r>
              <a:rPr sz="1235" spc="-13" dirty="0">
                <a:latin typeface="Arial"/>
                <a:cs typeface="Arial"/>
              </a:rPr>
              <a:t>Shared </a:t>
            </a:r>
            <a:r>
              <a:rPr sz="1235" spc="-9" dirty="0">
                <a:latin typeface="Arial"/>
                <a:cs typeface="Arial"/>
              </a:rPr>
              <a:t>Housing Institute:</a:t>
            </a:r>
            <a:r>
              <a:rPr sz="1235" spc="-26" dirty="0">
                <a:solidFill>
                  <a:srgbClr val="1C3678"/>
                </a:solidFill>
                <a:latin typeface="Arial"/>
                <a:cs typeface="Arial"/>
              </a:rPr>
              <a:t> 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https://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  <a:hlinkClick r:id="rId3"/>
              </a:rPr>
              <a:t>www.sharedhousinginstitute.com/</a:t>
            </a:r>
            <a:endParaRPr sz="1235">
              <a:latin typeface="Arial"/>
              <a:cs typeface="Arial"/>
            </a:endParaRPr>
          </a:p>
          <a:p>
            <a:pPr marL="681354">
              <a:spcBef>
                <a:spcPts val="22"/>
              </a:spcBef>
            </a:pPr>
            <a:r>
              <a:rPr sz="1235" spc="-9" dirty="0">
                <a:latin typeface="Arial"/>
                <a:cs typeface="Arial"/>
              </a:rPr>
              <a:t>-Check out </a:t>
            </a:r>
            <a:r>
              <a:rPr sz="1235" spc="-13" dirty="0">
                <a:latin typeface="Arial"/>
                <a:cs typeface="Arial"/>
              </a:rPr>
              <a:t>“2021 Shared </a:t>
            </a:r>
            <a:r>
              <a:rPr sz="1235" spc="-9" dirty="0">
                <a:latin typeface="Arial"/>
                <a:cs typeface="Arial"/>
              </a:rPr>
              <a:t>Housing Now! </a:t>
            </a:r>
            <a:r>
              <a:rPr sz="1235" spc="-13" dirty="0">
                <a:latin typeface="Arial"/>
                <a:cs typeface="Arial"/>
              </a:rPr>
              <a:t>Conference” </a:t>
            </a:r>
            <a:r>
              <a:rPr sz="1235" spc="-9" dirty="0">
                <a:latin typeface="Arial"/>
                <a:cs typeface="Arial"/>
              </a:rPr>
              <a:t>tab for </a:t>
            </a:r>
            <a:r>
              <a:rPr sz="1235" dirty="0">
                <a:latin typeface="Arial"/>
                <a:cs typeface="Arial"/>
              </a:rPr>
              <a:t>a </a:t>
            </a:r>
            <a:r>
              <a:rPr sz="1235" spc="-9" dirty="0">
                <a:latin typeface="Arial"/>
                <a:cs typeface="Arial"/>
              </a:rPr>
              <a:t>variety of </a:t>
            </a:r>
            <a:r>
              <a:rPr sz="1235" spc="-13" dirty="0">
                <a:latin typeface="Arial"/>
                <a:cs typeface="Arial"/>
              </a:rPr>
              <a:t>in-depth</a:t>
            </a:r>
            <a:r>
              <a:rPr sz="1235" spc="-62" dirty="0">
                <a:latin typeface="Arial"/>
                <a:cs typeface="Arial"/>
              </a:rPr>
              <a:t> </a:t>
            </a:r>
            <a:r>
              <a:rPr sz="1235" spc="-13" dirty="0">
                <a:latin typeface="Arial"/>
                <a:cs typeface="Arial"/>
              </a:rPr>
              <a:t>webinars</a:t>
            </a:r>
            <a:endParaRPr sz="1235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235">
              <a:latin typeface="Arial"/>
              <a:cs typeface="Arial"/>
            </a:endParaRPr>
          </a:p>
          <a:p>
            <a:pPr marL="282403" indent="-271757">
              <a:lnSpc>
                <a:spcPts val="1438"/>
              </a:lnSpc>
              <a:buSzPct val="92857"/>
              <a:buChar char="-"/>
              <a:tabLst>
                <a:tab pos="282403" algn="l"/>
                <a:tab pos="282964" algn="l"/>
              </a:tabLst>
            </a:pPr>
            <a:r>
              <a:rPr sz="1235" spc="-13" dirty="0">
                <a:latin typeface="Arial"/>
                <a:cs typeface="Arial"/>
              </a:rPr>
              <a:t>National </a:t>
            </a:r>
            <a:r>
              <a:rPr sz="1235" spc="-9" dirty="0">
                <a:latin typeface="Arial"/>
                <a:cs typeface="Arial"/>
              </a:rPr>
              <a:t>Alliance </a:t>
            </a:r>
            <a:r>
              <a:rPr sz="1235" spc="-4" dirty="0">
                <a:latin typeface="Arial"/>
                <a:cs typeface="Arial"/>
              </a:rPr>
              <a:t>to </a:t>
            </a:r>
            <a:r>
              <a:rPr sz="1235" spc="-9" dirty="0">
                <a:latin typeface="Arial"/>
                <a:cs typeface="Arial"/>
              </a:rPr>
              <a:t>End </a:t>
            </a:r>
            <a:r>
              <a:rPr sz="1235" spc="-13" dirty="0">
                <a:latin typeface="Arial"/>
                <a:cs typeface="Arial"/>
              </a:rPr>
              <a:t>Homelessness </a:t>
            </a:r>
            <a:r>
              <a:rPr sz="1235" spc="-9" dirty="0">
                <a:latin typeface="Arial"/>
                <a:cs typeface="Arial"/>
              </a:rPr>
              <a:t>(NAEH)</a:t>
            </a:r>
            <a:r>
              <a:rPr sz="1235" spc="-40" dirty="0">
                <a:latin typeface="Arial"/>
                <a:cs typeface="Arial"/>
              </a:rPr>
              <a:t> </a:t>
            </a:r>
            <a:r>
              <a:rPr sz="1235" spc="-13" dirty="0">
                <a:latin typeface="Arial"/>
                <a:cs typeface="Arial"/>
              </a:rPr>
              <a:t>Resources:</a:t>
            </a:r>
            <a:endParaRPr sz="1235">
              <a:latin typeface="Arial"/>
              <a:cs typeface="Arial"/>
            </a:endParaRPr>
          </a:p>
          <a:p>
            <a:pPr marL="521662" lvl="1" indent="-261111">
              <a:lnSpc>
                <a:spcPts val="1438"/>
              </a:lnSpc>
              <a:buSzPct val="78571"/>
              <a:buFont typeface="Courier New"/>
              <a:buChar char="o"/>
              <a:tabLst>
                <a:tab pos="521662" algn="l"/>
                <a:tab pos="522222" algn="l"/>
              </a:tabLst>
            </a:pPr>
            <a:r>
              <a:rPr sz="1235" spc="-13" dirty="0">
                <a:latin typeface="Arial"/>
                <a:cs typeface="Arial"/>
              </a:rPr>
              <a:t>Webinar:</a:t>
            </a:r>
            <a:r>
              <a:rPr sz="1235" spc="4" dirty="0">
                <a:solidFill>
                  <a:srgbClr val="1C3678"/>
                </a:solidFill>
                <a:latin typeface="Arial"/>
                <a:cs typeface="Arial"/>
              </a:rPr>
              <a:t> 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https://endhomelessness.org/resource/shared-housing-as-a-solution-for-single-adults</a:t>
            </a:r>
            <a:r>
              <a:rPr sz="1235" spc="-13" dirty="0">
                <a:solidFill>
                  <a:srgbClr val="1C3678"/>
                </a:solidFill>
                <a:latin typeface="Arial"/>
                <a:cs typeface="Arial"/>
              </a:rPr>
              <a:t>/</a:t>
            </a:r>
            <a:endParaRPr sz="1235">
              <a:latin typeface="Arial"/>
              <a:cs typeface="Arial"/>
            </a:endParaRPr>
          </a:p>
          <a:p>
            <a:pPr marL="521662" lvl="1" indent="-261111">
              <a:spcBef>
                <a:spcPts val="22"/>
              </a:spcBef>
              <a:buSzPct val="78571"/>
              <a:buFont typeface="Courier New"/>
              <a:buChar char="o"/>
              <a:tabLst>
                <a:tab pos="521662" algn="l"/>
                <a:tab pos="522222" algn="l"/>
              </a:tabLst>
            </a:pPr>
            <a:r>
              <a:rPr sz="1235" spc="-9" dirty="0">
                <a:latin typeface="Arial"/>
                <a:cs typeface="Arial"/>
              </a:rPr>
              <a:t>Blog:</a:t>
            </a:r>
            <a:r>
              <a:rPr sz="1235" spc="-13" dirty="0">
                <a:solidFill>
                  <a:srgbClr val="1C3678"/>
                </a:solidFill>
                <a:latin typeface="Arial"/>
                <a:cs typeface="Arial"/>
              </a:rPr>
              <a:t> </a:t>
            </a:r>
            <a:r>
              <a:rPr sz="1235" u="heavy" spc="-13" dirty="0">
                <a:solidFill>
                  <a:srgbClr val="1C3678"/>
                </a:solidFill>
                <a:uFill>
                  <a:solidFill>
                    <a:srgbClr val="1C3678"/>
                  </a:solidFill>
                </a:uFill>
                <a:latin typeface="Arial"/>
                <a:cs typeface="Arial"/>
              </a:rPr>
              <a:t>https://endhomelessness.org/blog/five-truths-about-shared-housing/</a:t>
            </a:r>
            <a:endParaRPr sz="123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38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Shared Housing?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or more people who live in one permanent rental housing unit  and share housing costs</a:t>
            </a:r>
          </a:p>
          <a:p>
            <a:pPr lvl="1"/>
            <a:r>
              <a:rPr lang="en-US" dirty="0" smtClean="0"/>
              <a:t>Home Sharing: Homeowner rents room in exchange for  monetary compensation or assistance with household tasks</a:t>
            </a:r>
          </a:p>
          <a:p>
            <a:pPr lvl="1"/>
            <a:r>
              <a:rPr lang="en-US" dirty="0" smtClean="0"/>
              <a:t>Roommate Matching: Housing provider or group of tenants rents</a:t>
            </a:r>
          </a:p>
          <a:p>
            <a:pPr lvl="1"/>
            <a:r>
              <a:rPr lang="en-US" dirty="0" smtClean="0"/>
              <a:t>out entire space to group of people who choose to live together</a:t>
            </a:r>
          </a:p>
          <a:p>
            <a:r>
              <a:rPr lang="en-US" dirty="0" smtClean="0"/>
              <a:t>Shared Housing is NOT:</a:t>
            </a:r>
          </a:p>
          <a:p>
            <a:pPr lvl="1"/>
            <a:r>
              <a:rPr lang="en-US" dirty="0" smtClean="0"/>
              <a:t>the same as doubled-up</a:t>
            </a:r>
          </a:p>
          <a:p>
            <a:pPr lvl="1"/>
            <a:r>
              <a:rPr lang="en-US" dirty="0" smtClean="0"/>
              <a:t>a group home/“facility”</a:t>
            </a:r>
          </a:p>
          <a:p>
            <a:pPr lvl="1"/>
            <a:r>
              <a:rPr lang="en-US" dirty="0" smtClean="0"/>
              <a:t>a standard, fidelity model- not a program, but an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BFC53-C4D1-B547-8C39-3E2DE73C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Touch with TAC!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C2C061-6F50-8B44-B1F5-DA41805F3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100" y="1981200"/>
            <a:ext cx="6477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Text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TACINC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 22828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to receive our monthly newsletter, posts from our blog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occasional updates on events and opportunities.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Follow us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Twitter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@TACIncBoston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service strategies</a:t>
            </a:r>
            <a:b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work for people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06CE2-374A-1644-90D4-B5A8C4785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2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Shared Housing?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</a:p>
          <a:p>
            <a:r>
              <a:rPr lang="en-US" dirty="0" smtClean="0"/>
              <a:t>Decreased living expenses/housing cost burden</a:t>
            </a:r>
          </a:p>
          <a:p>
            <a:r>
              <a:rPr lang="en-US" dirty="0" smtClean="0"/>
              <a:t>Increased access to a larger, more diverse, housing market</a:t>
            </a:r>
          </a:p>
          <a:p>
            <a:r>
              <a:rPr lang="en-US" dirty="0" smtClean="0"/>
              <a:t>Expands the types of neighborhoods people can live in</a:t>
            </a:r>
          </a:p>
          <a:p>
            <a:r>
              <a:rPr lang="en-US" dirty="0" smtClean="0"/>
              <a:t>Shared responsibilities and socialization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Housing in CoC and ESG-funded Programs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Each individual/household must have a standard lease or rental  agreement that provides full rights of tenancy.</a:t>
            </a:r>
          </a:p>
          <a:p>
            <a:pPr lvl="1"/>
            <a:r>
              <a:rPr lang="en-US" dirty="0" smtClean="0"/>
              <a:t>FMR (for ESG) or Rent Reasonable (for </a:t>
            </a:r>
            <a:r>
              <a:rPr lang="en-US" dirty="0" err="1" smtClean="0"/>
              <a:t>CoC</a:t>
            </a:r>
            <a:r>
              <a:rPr lang="en-US" dirty="0" smtClean="0"/>
              <a:t>) for unit size</a:t>
            </a:r>
          </a:p>
          <a:p>
            <a:pPr lvl="1"/>
            <a:r>
              <a:rPr lang="en-US" dirty="0" smtClean="0"/>
              <a:t>Each tenant should have own security deposit</a:t>
            </a:r>
          </a:p>
          <a:p>
            <a:r>
              <a:rPr lang="en-US" b="1" dirty="0" smtClean="0"/>
              <a:t>Housing unit must meet your program’s and community’s habitability  and/or housing quality standards.</a:t>
            </a:r>
          </a:p>
          <a:p>
            <a:pPr lvl="1"/>
            <a:r>
              <a:rPr lang="en-US" dirty="0" smtClean="0"/>
              <a:t>Must include access to a bathroom and have facilities for cooking and food storage.</a:t>
            </a:r>
          </a:p>
          <a:p>
            <a:pPr lvl="1"/>
            <a:r>
              <a:rPr lang="en-US" dirty="0" smtClean="0"/>
              <a:t>Bedrooms can be used by a single resident or shared with another  unrelated individual (check with Field Office regarding need for waiver)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Roommate Matching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Again…always a participant’s choice!</a:t>
            </a:r>
          </a:p>
          <a:p>
            <a:r>
              <a:rPr lang="en-US" b="1" dirty="0" smtClean="0"/>
              <a:t>Preparation with each party</a:t>
            </a:r>
          </a:p>
          <a:p>
            <a:pPr lvl="1"/>
            <a:r>
              <a:rPr lang="en-US" dirty="0" smtClean="0"/>
              <a:t>Clarify responsibilities in advance</a:t>
            </a:r>
          </a:p>
          <a:p>
            <a:r>
              <a:rPr lang="en-US" b="1" dirty="0" smtClean="0"/>
              <a:t>What is the “right” match</a:t>
            </a:r>
          </a:p>
          <a:p>
            <a:pPr lvl="1"/>
            <a:r>
              <a:rPr lang="en-US" dirty="0" smtClean="0"/>
              <a:t>Facilitated introductions/Meet and Greets/Home Visits</a:t>
            </a:r>
          </a:p>
          <a:p>
            <a:pPr lvl="1"/>
            <a:r>
              <a:rPr lang="en-US" dirty="0" smtClean="0"/>
              <a:t>Questionnaires: traits, preferences, pet peeves, </a:t>
            </a:r>
            <a:r>
              <a:rPr lang="en-US" dirty="0" err="1" smtClean="0"/>
              <a:t>dealbreakers</a:t>
            </a:r>
            <a:endParaRPr lang="en-US" dirty="0" smtClean="0"/>
          </a:p>
          <a:p>
            <a:pPr lvl="1"/>
            <a:r>
              <a:rPr lang="en-US" dirty="0" smtClean="0"/>
              <a:t>Who are people already living with or have lived with in the past?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8" dirty="0"/>
              <a:t>Roommate </a:t>
            </a:r>
            <a:r>
              <a:rPr spc="-13" dirty="0"/>
              <a:t>Matching</a:t>
            </a:r>
            <a:r>
              <a:rPr spc="-57" dirty="0"/>
              <a:t> </a:t>
            </a:r>
            <a:r>
              <a:rPr spc="-13" dirty="0"/>
              <a:t>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Person-centered process: Housing Navigator gets to know home  seeker’s preferences and areas where can compromise</a:t>
            </a:r>
          </a:p>
          <a:p>
            <a:r>
              <a:rPr lang="en-US" dirty="0"/>
              <a:t>Client choice: Ability to choose to enter into or leave shared housing  arrangement</a:t>
            </a:r>
          </a:p>
          <a:p>
            <a:r>
              <a:rPr lang="en-US" dirty="0"/>
              <a:t>Maintain existing relationships - between clients who then become</a:t>
            </a:r>
          </a:p>
          <a:p>
            <a:r>
              <a:rPr lang="en-US" dirty="0"/>
              <a:t>roommates, building on existing peer networks when possible</a:t>
            </a:r>
          </a:p>
          <a:p>
            <a:r>
              <a:rPr lang="en-US" dirty="0"/>
              <a:t>Take Time: Don’t rush to match or match just based on vacancies,  comprehensive screening process takes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762000"/>
            <a:ext cx="2373922" cy="762000"/>
          </a:xfrm>
        </p:spPr>
        <p:txBody>
          <a:bodyPr/>
          <a:lstStyle/>
          <a:p>
            <a:r>
              <a:rPr lang="en-US" sz="2800" dirty="0"/>
              <a:t>Roommate </a:t>
            </a:r>
            <a:r>
              <a:rPr lang="en-US" sz="2800" dirty="0" smtClean="0"/>
              <a:t>Matching Matrix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Creating a matching matrix can be a helpful tool for matching roommates.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communities have investing is software similar to what colleges and universities use to match roommates. 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79174123"/>
              </p:ext>
            </p:extLst>
          </p:nvPr>
        </p:nvGraphicFramePr>
        <p:xfrm>
          <a:off x="3505201" y="381000"/>
          <a:ext cx="8458200" cy="533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28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85">
                <a:tc>
                  <a:txBody>
                    <a:bodyPr/>
                    <a:lstStyle/>
                    <a:p>
                      <a:pPr marL="90170">
                        <a:lnSpc>
                          <a:spcPts val="869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Look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Avoid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869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869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869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Somewhat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869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Someone </a:t>
                      </a:r>
                      <a:r>
                        <a:rPr sz="170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3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like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379">
                <a:tc>
                  <a:txBody>
                    <a:bodyPr/>
                    <a:lstStyle/>
                    <a:p>
                      <a:pPr marL="90170" marR="148590">
                        <a:lnSpc>
                          <a:spcPct val="98900"/>
                        </a:lnSpc>
                        <a:spcBef>
                          <a:spcPts val="305"/>
                        </a:spcBef>
                      </a:pP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Someone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sz="1700" spc="-7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will  not have </a:t>
                      </a: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many 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visitors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392">
                <a:tc>
                  <a:txBody>
                    <a:bodyPr/>
                    <a:lstStyle/>
                    <a:p>
                      <a:pPr marL="90170" marR="546735">
                        <a:lnSpc>
                          <a:spcPct val="101099"/>
                        </a:lnSpc>
                        <a:spcBef>
                          <a:spcPts val="260"/>
                        </a:spcBef>
                      </a:pP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Someone</a:t>
                      </a:r>
                      <a:r>
                        <a:rPr sz="1700" spc="-7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who  smokes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8459">
                <a:tc>
                  <a:txBody>
                    <a:bodyPr/>
                    <a:lstStyle/>
                    <a:p>
                      <a:pPr marL="90170" marR="307975">
                        <a:lnSpc>
                          <a:spcPct val="101099"/>
                        </a:lnSpc>
                        <a:spcBef>
                          <a:spcPts val="265"/>
                        </a:spcBef>
                      </a:pP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Someone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sz="1700" spc="-7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clean and</a:t>
                      </a:r>
                      <a:r>
                        <a:rPr sz="1700" spc="-7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sober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392">
                <a:tc>
                  <a:txBody>
                    <a:bodyPr/>
                    <a:lstStyle/>
                    <a:p>
                      <a:pPr marL="90170" marR="561340">
                        <a:lnSpc>
                          <a:spcPct val="101099"/>
                        </a:lnSpc>
                        <a:spcBef>
                          <a:spcPts val="275"/>
                        </a:spcBef>
                      </a:pPr>
                      <a:r>
                        <a:rPr sz="1700" spc="-1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Someone</a:t>
                      </a:r>
                      <a:r>
                        <a:rPr sz="1700" spc="-7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with  pets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40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70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“night”</a:t>
                      </a:r>
                      <a:r>
                        <a:rPr sz="1700" spc="-65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1A9988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 anchor="b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8" dirty="0"/>
              <a:t>Community</a:t>
            </a:r>
            <a:r>
              <a:rPr spc="-44" dirty="0"/>
              <a:t> </a:t>
            </a:r>
            <a:r>
              <a:rPr spc="-18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www.va.gov/HOMELESS/ssvf/docs/Shared_Housing_General_Roommate_Matching_Form.pdf</a:t>
            </a:r>
            <a:r>
              <a:rPr lang="da-DK" dirty="0" smtClean="0"/>
              <a:t>  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www.va.gov/HOMELESS/ssvf/docs/Shared_Housing_FP_Roommate_Interest_Form.pdf</a:t>
            </a:r>
            <a:r>
              <a:rPr lang="da-DK" dirty="0" smtClean="0"/>
              <a:t>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4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Roommate Agreements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Formalized between roommates to clearly stipulate roles and  responsibilities, identify processes and provide accountability for  conflict mediation</a:t>
            </a:r>
          </a:p>
          <a:p>
            <a:r>
              <a:rPr lang="en-US" smtClean="0"/>
              <a:t>Not a requirement- may not need to do, but helpful to start and  conversation and have as a resource</a:t>
            </a:r>
          </a:p>
          <a:p>
            <a:r>
              <a:rPr lang="en-US" smtClean="0"/>
              <a:t>Ensure that staff are well-versed in conflict mediation strategies  to assist when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AC 2020 Digital 3">
      <a:dk1>
        <a:srgbClr val="000000"/>
      </a:dk1>
      <a:lt1>
        <a:srgbClr val="FFFFFF"/>
      </a:lt1>
      <a:dk2>
        <a:srgbClr val="0D3061"/>
      </a:dk2>
      <a:lt2>
        <a:srgbClr val="FFFFFF"/>
      </a:lt2>
      <a:accent1>
        <a:srgbClr val="59656F"/>
      </a:accent1>
      <a:accent2>
        <a:srgbClr val="007FAA"/>
      </a:accent2>
      <a:accent3>
        <a:srgbClr val="22A9D0"/>
      </a:accent3>
      <a:accent4>
        <a:srgbClr val="FD6136"/>
      </a:accent4>
      <a:accent5>
        <a:srgbClr val="FBD15E"/>
      </a:accent5>
      <a:accent6>
        <a:srgbClr val="ACBB00"/>
      </a:accent6>
      <a:hlink>
        <a:srgbClr val="0D3061"/>
      </a:hlink>
      <a:folHlink>
        <a:srgbClr val="0D30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705A8B0C4A94FB146ED45655D7D67" ma:contentTypeVersion="14" ma:contentTypeDescription="Create a new document." ma:contentTypeScope="" ma:versionID="2c999878f50b22e9f2fe2dcd4ab2d229">
  <xsd:schema xmlns:xsd="http://www.w3.org/2001/XMLSchema" xmlns:xs="http://www.w3.org/2001/XMLSchema" xmlns:p="http://schemas.microsoft.com/office/2006/metadata/properties" xmlns:ns3="1e5a6c79-20c3-48a3-a06e-694024c5317a" xmlns:ns4="23b24049-6fc8-4900-af55-025e599fb8f3" targetNamespace="http://schemas.microsoft.com/office/2006/metadata/properties" ma:root="true" ma:fieldsID="2e6d45cf68b3089c3ab7dcbb0e9ed185" ns3:_="" ns4:_="">
    <xsd:import namespace="1e5a6c79-20c3-48a3-a06e-694024c5317a"/>
    <xsd:import namespace="23b24049-6fc8-4900-af55-025e599fb8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a6c79-20c3-48a3-a06e-694024c53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24049-6fc8-4900-af55-025e599fb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BFADB8-755F-455A-8F0D-E97B3B724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5a6c79-20c3-48a3-a06e-694024c5317a"/>
    <ds:schemaRef ds:uri="23b24049-6fc8-4900-af55-025e599fb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857749-CC2D-4330-8192-58CFAAECD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ACFA8D-9824-465D-8E51-413FA2C4715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b24049-6fc8-4900-af55-025e599fb8f3"/>
    <ds:schemaRef ds:uri="1e5a6c79-20c3-48a3-a06e-694024c5317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1169</Words>
  <Application>Microsoft Office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Courier New</vt:lpstr>
      <vt:lpstr>System Font Regular</vt:lpstr>
      <vt:lpstr>Times New Roman</vt:lpstr>
      <vt:lpstr>Wingdings</vt:lpstr>
      <vt:lpstr>Office Theme</vt:lpstr>
      <vt:lpstr>Custom Design</vt:lpstr>
      <vt:lpstr>Best Practices in Shared Housing</vt:lpstr>
      <vt:lpstr>What is Shared Housing?</vt:lpstr>
      <vt:lpstr>Why Shared Housing?</vt:lpstr>
      <vt:lpstr>Shared Housing in CoC and ESG-funded Programs</vt:lpstr>
      <vt:lpstr>Roommate Matching</vt:lpstr>
      <vt:lpstr>Roommate Matching Principles</vt:lpstr>
      <vt:lpstr>Roommate Matching Matrix </vt:lpstr>
      <vt:lpstr>Community Examples</vt:lpstr>
      <vt:lpstr>Roommate Agreements</vt:lpstr>
      <vt:lpstr>Roommate Agreements should include the following components (DeJong &amp;  Freed, 2017):</vt:lpstr>
      <vt:lpstr>Community Examples</vt:lpstr>
      <vt:lpstr>Landlord/Leasing Issues</vt:lpstr>
      <vt:lpstr>Case Management in Shared Housing</vt:lpstr>
      <vt:lpstr>Best Practices to Reduce Conflict</vt:lpstr>
      <vt:lpstr>Models and Community Examples</vt:lpstr>
      <vt:lpstr>Challenges</vt:lpstr>
      <vt:lpstr>Benefits</vt:lpstr>
      <vt:lpstr>Discussion</vt:lpstr>
      <vt:lpstr>Resources</vt:lpstr>
      <vt:lpstr>Keep in Touch with TAC!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Nguyen</dc:creator>
  <cp:lastModifiedBy>Phillip Allen</cp:lastModifiedBy>
  <cp:revision>204</cp:revision>
  <dcterms:created xsi:type="dcterms:W3CDTF">2020-06-22T19:19:07Z</dcterms:created>
  <dcterms:modified xsi:type="dcterms:W3CDTF">2022-11-28T15:35:48Z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0x0101001EA705A8B0C4A94FB146ED45655D7D67</vt:lpwstr>
  </property>
</Properties>
</file>