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 id="2147483766" r:id="rId5"/>
  </p:sldMasterIdLst>
  <p:notesMasterIdLst>
    <p:notesMasterId r:id="rId39"/>
  </p:notesMasterIdLst>
  <p:sldIdLst>
    <p:sldId id="3400" r:id="rId6"/>
    <p:sldId id="3350" r:id="rId7"/>
    <p:sldId id="3383" r:id="rId8"/>
    <p:sldId id="3401" r:id="rId9"/>
    <p:sldId id="1187" r:id="rId10"/>
    <p:sldId id="3407" r:id="rId11"/>
    <p:sldId id="256" r:id="rId12"/>
    <p:sldId id="285" r:id="rId13"/>
    <p:sldId id="286" r:id="rId14"/>
    <p:sldId id="288" r:id="rId15"/>
    <p:sldId id="289" r:id="rId16"/>
    <p:sldId id="293" r:id="rId17"/>
    <p:sldId id="294" r:id="rId18"/>
    <p:sldId id="292" r:id="rId19"/>
    <p:sldId id="291" r:id="rId20"/>
    <p:sldId id="295" r:id="rId21"/>
    <p:sldId id="296" r:id="rId22"/>
    <p:sldId id="298" r:id="rId23"/>
    <p:sldId id="297" r:id="rId24"/>
    <p:sldId id="300" r:id="rId25"/>
    <p:sldId id="304" r:id="rId26"/>
    <p:sldId id="303" r:id="rId27"/>
    <p:sldId id="302" r:id="rId28"/>
    <p:sldId id="301" r:id="rId29"/>
    <p:sldId id="308" r:id="rId30"/>
    <p:sldId id="283" r:id="rId31"/>
    <p:sldId id="307" r:id="rId32"/>
    <p:sldId id="306" r:id="rId33"/>
    <p:sldId id="305" r:id="rId34"/>
    <p:sldId id="309" r:id="rId35"/>
    <p:sldId id="366" r:id="rId36"/>
    <p:sldId id="402" r:id="rId37"/>
    <p:sldId id="34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66FF"/>
    <a:srgbClr val="BED2A6"/>
    <a:srgbClr val="435278"/>
    <a:srgbClr val="8AB833"/>
    <a:srgbClr val="3F762B"/>
    <a:srgbClr val="076785"/>
    <a:srgbClr val="F2F2F2"/>
    <a:srgbClr val="549E3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1" autoAdjust="0"/>
    <p:restoredTop sz="87309" autoAdjust="0"/>
  </p:normalViewPr>
  <p:slideViewPr>
    <p:cSldViewPr snapToGrid="0">
      <p:cViewPr varScale="1">
        <p:scale>
          <a:sx n="99" d="100"/>
          <a:sy n="99" d="100"/>
        </p:scale>
        <p:origin x="3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BB4D4-19CA-496A-A5E5-DE6C61144DA8}"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4994E9FD-E3C3-4A7B-8AB4-D6877CA0D58C}">
      <dgm:prSet phldrT="[Text]"/>
      <dgm:spPr>
        <a:solidFill>
          <a:srgbClr val="435278"/>
        </a:solidFill>
      </dgm:spPr>
      <dgm:t>
        <a:bodyPr/>
        <a:lstStyle/>
        <a:p>
          <a:r>
            <a:rPr lang="en-US" dirty="0"/>
            <a:t>$4.6 billion impact to Maine</a:t>
          </a:r>
        </a:p>
      </dgm:t>
    </dgm:pt>
    <dgm:pt modelId="{C945B729-7F44-458D-B8BD-14C7F2BFEAF8}" type="parTrans" cxnId="{5433D182-03F7-4839-81A7-32D77B0260AE}">
      <dgm:prSet/>
      <dgm:spPr/>
      <dgm:t>
        <a:bodyPr/>
        <a:lstStyle/>
        <a:p>
          <a:endParaRPr lang="en-US"/>
        </a:p>
      </dgm:t>
    </dgm:pt>
    <dgm:pt modelId="{5E5E46A5-F2F9-4E2E-8438-346165EAF1C0}" type="sibTrans" cxnId="{5433D182-03F7-4839-81A7-32D77B0260AE}">
      <dgm:prSet/>
      <dgm:spPr/>
      <dgm:t>
        <a:bodyPr/>
        <a:lstStyle/>
        <a:p>
          <a:endParaRPr lang="en-US"/>
        </a:p>
      </dgm:t>
    </dgm:pt>
    <dgm:pt modelId="{47CC78EF-929D-4951-9DE1-DC6683ECB7BE}">
      <dgm:prSet/>
      <dgm:spPr>
        <a:solidFill>
          <a:srgbClr val="3F762B"/>
        </a:solidFill>
      </dgm:spPr>
      <dgm:t>
        <a:bodyPr/>
        <a:lstStyle/>
        <a:p>
          <a:r>
            <a:rPr lang="en-US" dirty="0"/>
            <a:t>$1.5 billion for State and Local Fiscal Recovery Funds</a:t>
          </a:r>
        </a:p>
      </dgm:t>
    </dgm:pt>
    <dgm:pt modelId="{45B1A06B-18A1-45CF-8569-B82421FF269A}" type="parTrans" cxnId="{04F4E11C-ACF3-4424-811F-4C8E18B8A28F}">
      <dgm:prSet/>
      <dgm:spPr/>
      <dgm:t>
        <a:bodyPr/>
        <a:lstStyle/>
        <a:p>
          <a:endParaRPr lang="en-US"/>
        </a:p>
      </dgm:t>
    </dgm:pt>
    <dgm:pt modelId="{99CAAFCC-BD45-48E1-8D0B-BE0C0C6BB3C3}" type="sibTrans" cxnId="{04F4E11C-ACF3-4424-811F-4C8E18B8A28F}">
      <dgm:prSet/>
      <dgm:spPr/>
      <dgm:t>
        <a:bodyPr/>
        <a:lstStyle/>
        <a:p>
          <a:endParaRPr lang="en-US"/>
        </a:p>
      </dgm:t>
    </dgm:pt>
    <dgm:pt modelId="{F1B08050-06E2-4F6C-8AA4-F90BDC79CBC4}">
      <dgm:prSet/>
      <dgm:spPr>
        <a:solidFill>
          <a:srgbClr val="BED2A6"/>
        </a:solidFill>
        <a:ln w="50800">
          <a:solidFill>
            <a:schemeClr val="tx1"/>
          </a:solidFill>
          <a:prstDash val="sysDash"/>
        </a:ln>
      </dgm:spPr>
      <dgm:t>
        <a:bodyPr/>
        <a:lstStyle/>
        <a:p>
          <a:r>
            <a:rPr lang="en-US" dirty="0">
              <a:solidFill>
                <a:schemeClr val="tx1"/>
              </a:solidFill>
            </a:rPr>
            <a:t>$1 billion in discretionary State Fiscal Recovery Funds, which we call </a:t>
          </a:r>
          <a:r>
            <a:rPr lang="en-US" b="1" i="0" u="sng" dirty="0">
              <a:solidFill>
                <a:schemeClr val="tx1"/>
              </a:solidFill>
            </a:rPr>
            <a:t>Maine Jobs &amp; Recovery Plan</a:t>
          </a:r>
        </a:p>
      </dgm:t>
    </dgm:pt>
    <dgm:pt modelId="{DBC5DF70-FDC0-4820-AAC1-E84392C0CF35}" type="parTrans" cxnId="{A17199D4-8EA4-4B72-B705-4C58918F0D21}">
      <dgm:prSet/>
      <dgm:spPr/>
      <dgm:t>
        <a:bodyPr/>
        <a:lstStyle/>
        <a:p>
          <a:endParaRPr lang="en-US"/>
        </a:p>
      </dgm:t>
    </dgm:pt>
    <dgm:pt modelId="{5CEB6754-D325-4C8A-BA3C-2A98C6E07746}" type="sibTrans" cxnId="{A17199D4-8EA4-4B72-B705-4C58918F0D21}">
      <dgm:prSet/>
      <dgm:spPr/>
      <dgm:t>
        <a:bodyPr/>
        <a:lstStyle/>
        <a:p>
          <a:endParaRPr lang="en-US"/>
        </a:p>
      </dgm:t>
    </dgm:pt>
    <dgm:pt modelId="{DD691E62-EB20-4D8D-8A3B-5C1682ECD38B}">
      <dgm:prSet/>
      <dgm:spPr>
        <a:solidFill>
          <a:srgbClr val="BED2A6"/>
        </a:solidFill>
      </dgm:spPr>
      <dgm:t>
        <a:bodyPr/>
        <a:lstStyle/>
        <a:p>
          <a:r>
            <a:rPr lang="en-US" dirty="0">
              <a:solidFill>
                <a:schemeClr val="tx1"/>
              </a:solidFill>
            </a:rPr>
            <a:t>$500 million in Local Fiscal Recovery Funds to local governments across Maine</a:t>
          </a:r>
        </a:p>
      </dgm:t>
    </dgm:pt>
    <dgm:pt modelId="{69AEFEA2-AFCF-4D75-86D3-2FCB55A208D9}" type="parTrans" cxnId="{CB0F56BA-6183-4AC5-B38A-0290A828EE02}">
      <dgm:prSet/>
      <dgm:spPr/>
      <dgm:t>
        <a:bodyPr/>
        <a:lstStyle/>
        <a:p>
          <a:endParaRPr lang="en-US"/>
        </a:p>
      </dgm:t>
    </dgm:pt>
    <dgm:pt modelId="{A325F40E-CF18-4E73-B97D-FC68FE08DC02}" type="sibTrans" cxnId="{CB0F56BA-6183-4AC5-B38A-0290A828EE02}">
      <dgm:prSet/>
      <dgm:spPr/>
      <dgm:t>
        <a:bodyPr/>
        <a:lstStyle/>
        <a:p>
          <a:endParaRPr lang="en-US"/>
        </a:p>
      </dgm:t>
    </dgm:pt>
    <dgm:pt modelId="{BCC98DEF-7A51-449B-B5ED-0C9E2EAE3EE0}">
      <dgm:prSet/>
      <dgm:spPr>
        <a:solidFill>
          <a:srgbClr val="3F762B"/>
        </a:solidFill>
      </dgm:spPr>
      <dgm:t>
        <a:bodyPr/>
        <a:lstStyle/>
        <a:p>
          <a:r>
            <a:rPr lang="en-US" dirty="0"/>
            <a:t>$3.1 billion earmarked by Federal government</a:t>
          </a:r>
        </a:p>
      </dgm:t>
    </dgm:pt>
    <dgm:pt modelId="{062AB15F-8EEC-4299-9A32-AA80786C4C96}" type="parTrans" cxnId="{8A770591-2AB2-4C6E-93DD-62A927523B94}">
      <dgm:prSet/>
      <dgm:spPr/>
      <dgm:t>
        <a:bodyPr/>
        <a:lstStyle/>
        <a:p>
          <a:endParaRPr lang="en-US"/>
        </a:p>
      </dgm:t>
    </dgm:pt>
    <dgm:pt modelId="{07F5ED31-10AB-42F9-8F1E-BCB9A0BB298A}" type="sibTrans" cxnId="{8A770591-2AB2-4C6E-93DD-62A927523B94}">
      <dgm:prSet/>
      <dgm:spPr/>
      <dgm:t>
        <a:bodyPr/>
        <a:lstStyle/>
        <a:p>
          <a:endParaRPr lang="en-US"/>
        </a:p>
      </dgm:t>
    </dgm:pt>
    <dgm:pt modelId="{E79A818B-5DA1-44E3-8ABE-84774C9213D1}" type="pres">
      <dgm:prSet presAssocID="{C71BB4D4-19CA-496A-A5E5-DE6C61144DA8}" presName="Name0" presStyleCnt="0">
        <dgm:presLayoutVars>
          <dgm:chPref val="1"/>
          <dgm:dir/>
          <dgm:animOne val="branch"/>
          <dgm:animLvl val="lvl"/>
          <dgm:resizeHandles/>
        </dgm:presLayoutVars>
      </dgm:prSet>
      <dgm:spPr/>
    </dgm:pt>
    <dgm:pt modelId="{A4B1E82A-6895-480A-8D18-023E75FAC320}" type="pres">
      <dgm:prSet presAssocID="{4994E9FD-E3C3-4A7B-8AB4-D6877CA0D58C}" presName="vertOne" presStyleCnt="0"/>
      <dgm:spPr/>
    </dgm:pt>
    <dgm:pt modelId="{6AAAF89B-4DB5-455D-A827-2C09462330EE}" type="pres">
      <dgm:prSet presAssocID="{4994E9FD-E3C3-4A7B-8AB4-D6877CA0D58C}" presName="txOne" presStyleLbl="node0" presStyleIdx="0" presStyleCnt="1" custLinFactNeighborX="-27138" custLinFactNeighborY="-1303">
        <dgm:presLayoutVars>
          <dgm:chPref val="3"/>
        </dgm:presLayoutVars>
      </dgm:prSet>
      <dgm:spPr/>
    </dgm:pt>
    <dgm:pt modelId="{6211990C-93BD-478B-8820-5FCEBA14DCEE}" type="pres">
      <dgm:prSet presAssocID="{4994E9FD-E3C3-4A7B-8AB4-D6877CA0D58C}" presName="parTransOne" presStyleCnt="0"/>
      <dgm:spPr/>
    </dgm:pt>
    <dgm:pt modelId="{E8C864A8-3D67-46CC-9755-04BC623C1BEE}" type="pres">
      <dgm:prSet presAssocID="{4994E9FD-E3C3-4A7B-8AB4-D6877CA0D58C}" presName="horzOne" presStyleCnt="0"/>
      <dgm:spPr/>
    </dgm:pt>
    <dgm:pt modelId="{3C1CCDDA-2F5D-416C-9AF1-B95058D986BF}" type="pres">
      <dgm:prSet presAssocID="{47CC78EF-929D-4951-9DE1-DC6683ECB7BE}" presName="vertTwo" presStyleCnt="0"/>
      <dgm:spPr/>
    </dgm:pt>
    <dgm:pt modelId="{7EC15008-C6AE-4C09-B353-ECCE179CAB21}" type="pres">
      <dgm:prSet presAssocID="{47CC78EF-929D-4951-9DE1-DC6683ECB7BE}" presName="txTwo" presStyleLbl="node2" presStyleIdx="0" presStyleCnt="2">
        <dgm:presLayoutVars>
          <dgm:chPref val="3"/>
        </dgm:presLayoutVars>
      </dgm:prSet>
      <dgm:spPr/>
    </dgm:pt>
    <dgm:pt modelId="{91425B5C-A0D9-41FB-92C7-77FA58AB20A8}" type="pres">
      <dgm:prSet presAssocID="{47CC78EF-929D-4951-9DE1-DC6683ECB7BE}" presName="parTransTwo" presStyleCnt="0"/>
      <dgm:spPr/>
    </dgm:pt>
    <dgm:pt modelId="{3EEC6D57-079E-434A-9146-081CCCE5E8A5}" type="pres">
      <dgm:prSet presAssocID="{47CC78EF-929D-4951-9DE1-DC6683ECB7BE}" presName="horzTwo" presStyleCnt="0"/>
      <dgm:spPr/>
    </dgm:pt>
    <dgm:pt modelId="{045EE57F-5D6B-4102-A16E-B89D1CA85FF0}" type="pres">
      <dgm:prSet presAssocID="{F1B08050-06E2-4F6C-8AA4-F90BDC79CBC4}" presName="vertThree" presStyleCnt="0"/>
      <dgm:spPr/>
    </dgm:pt>
    <dgm:pt modelId="{2B35B953-765F-46F1-B8C2-E7E986135B78}" type="pres">
      <dgm:prSet presAssocID="{F1B08050-06E2-4F6C-8AA4-F90BDC79CBC4}" presName="txThree" presStyleLbl="node3" presStyleIdx="0" presStyleCnt="2">
        <dgm:presLayoutVars>
          <dgm:chPref val="3"/>
        </dgm:presLayoutVars>
      </dgm:prSet>
      <dgm:spPr/>
    </dgm:pt>
    <dgm:pt modelId="{228C46AA-5B4F-40A9-969A-FD6546CC26FA}" type="pres">
      <dgm:prSet presAssocID="{F1B08050-06E2-4F6C-8AA4-F90BDC79CBC4}" presName="horzThree" presStyleCnt="0"/>
      <dgm:spPr/>
    </dgm:pt>
    <dgm:pt modelId="{ABE5D7D7-5750-4526-80DE-5C7E01BFA9EE}" type="pres">
      <dgm:prSet presAssocID="{5CEB6754-D325-4C8A-BA3C-2A98C6E07746}" presName="sibSpaceThree" presStyleCnt="0"/>
      <dgm:spPr/>
    </dgm:pt>
    <dgm:pt modelId="{ED9EC200-3359-4A7B-854F-ED905B41E541}" type="pres">
      <dgm:prSet presAssocID="{DD691E62-EB20-4D8D-8A3B-5C1682ECD38B}" presName="vertThree" presStyleCnt="0"/>
      <dgm:spPr/>
    </dgm:pt>
    <dgm:pt modelId="{A6B8D5EF-E556-4ECB-8572-D0E6296E031D}" type="pres">
      <dgm:prSet presAssocID="{DD691E62-EB20-4D8D-8A3B-5C1682ECD38B}" presName="txThree" presStyleLbl="node3" presStyleIdx="1" presStyleCnt="2">
        <dgm:presLayoutVars>
          <dgm:chPref val="3"/>
        </dgm:presLayoutVars>
      </dgm:prSet>
      <dgm:spPr/>
    </dgm:pt>
    <dgm:pt modelId="{D0DB8447-E6F0-4C01-9EFB-FD9EA597CF84}" type="pres">
      <dgm:prSet presAssocID="{DD691E62-EB20-4D8D-8A3B-5C1682ECD38B}" presName="horzThree" presStyleCnt="0"/>
      <dgm:spPr/>
    </dgm:pt>
    <dgm:pt modelId="{F4E7BACB-3FA9-4434-B749-CCEB5940A1B9}" type="pres">
      <dgm:prSet presAssocID="{99CAAFCC-BD45-48E1-8D0B-BE0C0C6BB3C3}" presName="sibSpaceTwo" presStyleCnt="0"/>
      <dgm:spPr/>
    </dgm:pt>
    <dgm:pt modelId="{51669985-C4F7-443B-83FD-0312B18453EF}" type="pres">
      <dgm:prSet presAssocID="{BCC98DEF-7A51-449B-B5ED-0C9E2EAE3EE0}" presName="vertTwo" presStyleCnt="0"/>
      <dgm:spPr/>
    </dgm:pt>
    <dgm:pt modelId="{7D834FD3-FB20-4D75-A2BE-8591277D3814}" type="pres">
      <dgm:prSet presAssocID="{BCC98DEF-7A51-449B-B5ED-0C9E2EAE3EE0}" presName="txTwo" presStyleLbl="node2" presStyleIdx="1" presStyleCnt="2">
        <dgm:presLayoutVars>
          <dgm:chPref val="3"/>
        </dgm:presLayoutVars>
      </dgm:prSet>
      <dgm:spPr/>
    </dgm:pt>
    <dgm:pt modelId="{0E648D1D-10A6-420C-B9A2-F0A42EFEB45D}" type="pres">
      <dgm:prSet presAssocID="{BCC98DEF-7A51-449B-B5ED-0C9E2EAE3EE0}" presName="horzTwo" presStyleCnt="0"/>
      <dgm:spPr/>
    </dgm:pt>
  </dgm:ptLst>
  <dgm:cxnLst>
    <dgm:cxn modelId="{5791B00C-FBAA-4716-82EC-B93A79BABBEA}" type="presOf" srcId="{C71BB4D4-19CA-496A-A5E5-DE6C61144DA8}" destId="{E79A818B-5DA1-44E3-8ABE-84774C9213D1}" srcOrd="0" destOrd="0" presId="urn:microsoft.com/office/officeart/2005/8/layout/hierarchy4"/>
    <dgm:cxn modelId="{04F4E11C-ACF3-4424-811F-4C8E18B8A28F}" srcId="{4994E9FD-E3C3-4A7B-8AB4-D6877CA0D58C}" destId="{47CC78EF-929D-4951-9DE1-DC6683ECB7BE}" srcOrd="0" destOrd="0" parTransId="{45B1A06B-18A1-45CF-8569-B82421FF269A}" sibTransId="{99CAAFCC-BD45-48E1-8D0B-BE0C0C6BB3C3}"/>
    <dgm:cxn modelId="{31B15E54-8E62-4324-9EB9-51E442FF21F3}" type="presOf" srcId="{F1B08050-06E2-4F6C-8AA4-F90BDC79CBC4}" destId="{2B35B953-765F-46F1-B8C2-E7E986135B78}" srcOrd="0" destOrd="0" presId="urn:microsoft.com/office/officeart/2005/8/layout/hierarchy4"/>
    <dgm:cxn modelId="{5433D182-03F7-4839-81A7-32D77B0260AE}" srcId="{C71BB4D4-19CA-496A-A5E5-DE6C61144DA8}" destId="{4994E9FD-E3C3-4A7B-8AB4-D6877CA0D58C}" srcOrd="0" destOrd="0" parTransId="{C945B729-7F44-458D-B8BD-14C7F2BFEAF8}" sibTransId="{5E5E46A5-F2F9-4E2E-8438-346165EAF1C0}"/>
    <dgm:cxn modelId="{0982268E-0B66-44C5-830F-12420505B380}" type="presOf" srcId="{BCC98DEF-7A51-449B-B5ED-0C9E2EAE3EE0}" destId="{7D834FD3-FB20-4D75-A2BE-8591277D3814}" srcOrd="0" destOrd="0" presId="urn:microsoft.com/office/officeart/2005/8/layout/hierarchy4"/>
    <dgm:cxn modelId="{8A770591-2AB2-4C6E-93DD-62A927523B94}" srcId="{4994E9FD-E3C3-4A7B-8AB4-D6877CA0D58C}" destId="{BCC98DEF-7A51-449B-B5ED-0C9E2EAE3EE0}" srcOrd="1" destOrd="0" parTransId="{062AB15F-8EEC-4299-9A32-AA80786C4C96}" sibTransId="{07F5ED31-10AB-42F9-8F1E-BCB9A0BB298A}"/>
    <dgm:cxn modelId="{120A83A3-7D9B-4EB7-8547-F7C57001730D}" type="presOf" srcId="{DD691E62-EB20-4D8D-8A3B-5C1682ECD38B}" destId="{A6B8D5EF-E556-4ECB-8572-D0E6296E031D}" srcOrd="0" destOrd="0" presId="urn:microsoft.com/office/officeart/2005/8/layout/hierarchy4"/>
    <dgm:cxn modelId="{C8FFE8A7-1674-436B-BAC4-68DACFE8930B}" type="presOf" srcId="{47CC78EF-929D-4951-9DE1-DC6683ECB7BE}" destId="{7EC15008-C6AE-4C09-B353-ECCE179CAB21}" srcOrd="0" destOrd="0" presId="urn:microsoft.com/office/officeart/2005/8/layout/hierarchy4"/>
    <dgm:cxn modelId="{CB0F56BA-6183-4AC5-B38A-0290A828EE02}" srcId="{47CC78EF-929D-4951-9DE1-DC6683ECB7BE}" destId="{DD691E62-EB20-4D8D-8A3B-5C1682ECD38B}" srcOrd="1" destOrd="0" parTransId="{69AEFEA2-AFCF-4D75-86D3-2FCB55A208D9}" sibTransId="{A325F40E-CF18-4E73-B97D-FC68FE08DC02}"/>
    <dgm:cxn modelId="{A17199D4-8EA4-4B72-B705-4C58918F0D21}" srcId="{47CC78EF-929D-4951-9DE1-DC6683ECB7BE}" destId="{F1B08050-06E2-4F6C-8AA4-F90BDC79CBC4}" srcOrd="0" destOrd="0" parTransId="{DBC5DF70-FDC0-4820-AAC1-E84392C0CF35}" sibTransId="{5CEB6754-D325-4C8A-BA3C-2A98C6E07746}"/>
    <dgm:cxn modelId="{FF2B0CFB-2DD4-4399-A0BC-D080E0F4DDCC}" type="presOf" srcId="{4994E9FD-E3C3-4A7B-8AB4-D6877CA0D58C}" destId="{6AAAF89B-4DB5-455D-A827-2C09462330EE}" srcOrd="0" destOrd="0" presId="urn:microsoft.com/office/officeart/2005/8/layout/hierarchy4"/>
    <dgm:cxn modelId="{3C6606F1-E6CD-431C-9A13-03A57C569522}" type="presParOf" srcId="{E79A818B-5DA1-44E3-8ABE-84774C9213D1}" destId="{A4B1E82A-6895-480A-8D18-023E75FAC320}" srcOrd="0" destOrd="0" presId="urn:microsoft.com/office/officeart/2005/8/layout/hierarchy4"/>
    <dgm:cxn modelId="{39176E14-5F95-4932-B0C0-0ABE740F28F7}" type="presParOf" srcId="{A4B1E82A-6895-480A-8D18-023E75FAC320}" destId="{6AAAF89B-4DB5-455D-A827-2C09462330EE}" srcOrd="0" destOrd="0" presId="urn:microsoft.com/office/officeart/2005/8/layout/hierarchy4"/>
    <dgm:cxn modelId="{7F0570A0-7F22-47CE-93D7-E66C24A3AB4D}" type="presParOf" srcId="{A4B1E82A-6895-480A-8D18-023E75FAC320}" destId="{6211990C-93BD-478B-8820-5FCEBA14DCEE}" srcOrd="1" destOrd="0" presId="urn:microsoft.com/office/officeart/2005/8/layout/hierarchy4"/>
    <dgm:cxn modelId="{CFD7B2C6-EA2B-49C2-980C-7E507CE4A4AE}" type="presParOf" srcId="{A4B1E82A-6895-480A-8D18-023E75FAC320}" destId="{E8C864A8-3D67-46CC-9755-04BC623C1BEE}" srcOrd="2" destOrd="0" presId="urn:microsoft.com/office/officeart/2005/8/layout/hierarchy4"/>
    <dgm:cxn modelId="{65BD16AF-0552-416F-9769-C0119F3D0BB9}" type="presParOf" srcId="{E8C864A8-3D67-46CC-9755-04BC623C1BEE}" destId="{3C1CCDDA-2F5D-416C-9AF1-B95058D986BF}" srcOrd="0" destOrd="0" presId="urn:microsoft.com/office/officeart/2005/8/layout/hierarchy4"/>
    <dgm:cxn modelId="{24FFDE83-41BE-4ED7-842E-B54255787663}" type="presParOf" srcId="{3C1CCDDA-2F5D-416C-9AF1-B95058D986BF}" destId="{7EC15008-C6AE-4C09-B353-ECCE179CAB21}" srcOrd="0" destOrd="0" presId="urn:microsoft.com/office/officeart/2005/8/layout/hierarchy4"/>
    <dgm:cxn modelId="{30EBECA0-6E42-4268-9CBF-D25725191488}" type="presParOf" srcId="{3C1CCDDA-2F5D-416C-9AF1-B95058D986BF}" destId="{91425B5C-A0D9-41FB-92C7-77FA58AB20A8}" srcOrd="1" destOrd="0" presId="urn:microsoft.com/office/officeart/2005/8/layout/hierarchy4"/>
    <dgm:cxn modelId="{4CF1D743-CE36-4838-99BF-F36D0518D4ED}" type="presParOf" srcId="{3C1CCDDA-2F5D-416C-9AF1-B95058D986BF}" destId="{3EEC6D57-079E-434A-9146-081CCCE5E8A5}" srcOrd="2" destOrd="0" presId="urn:microsoft.com/office/officeart/2005/8/layout/hierarchy4"/>
    <dgm:cxn modelId="{FB01D8F0-4F26-4B50-967F-77F069165365}" type="presParOf" srcId="{3EEC6D57-079E-434A-9146-081CCCE5E8A5}" destId="{045EE57F-5D6B-4102-A16E-B89D1CA85FF0}" srcOrd="0" destOrd="0" presId="urn:microsoft.com/office/officeart/2005/8/layout/hierarchy4"/>
    <dgm:cxn modelId="{F43245E9-4DC5-41B2-A988-4B1F8E6B39FE}" type="presParOf" srcId="{045EE57F-5D6B-4102-A16E-B89D1CA85FF0}" destId="{2B35B953-765F-46F1-B8C2-E7E986135B78}" srcOrd="0" destOrd="0" presId="urn:microsoft.com/office/officeart/2005/8/layout/hierarchy4"/>
    <dgm:cxn modelId="{198193FF-DF83-41CF-82C1-0F53E61C107A}" type="presParOf" srcId="{045EE57F-5D6B-4102-A16E-B89D1CA85FF0}" destId="{228C46AA-5B4F-40A9-969A-FD6546CC26FA}" srcOrd="1" destOrd="0" presId="urn:microsoft.com/office/officeart/2005/8/layout/hierarchy4"/>
    <dgm:cxn modelId="{2909A083-C725-4BD8-942C-CCD067E13333}" type="presParOf" srcId="{3EEC6D57-079E-434A-9146-081CCCE5E8A5}" destId="{ABE5D7D7-5750-4526-80DE-5C7E01BFA9EE}" srcOrd="1" destOrd="0" presId="urn:microsoft.com/office/officeart/2005/8/layout/hierarchy4"/>
    <dgm:cxn modelId="{AE275568-BCDC-4BB0-8FED-2216E02F8B8F}" type="presParOf" srcId="{3EEC6D57-079E-434A-9146-081CCCE5E8A5}" destId="{ED9EC200-3359-4A7B-854F-ED905B41E541}" srcOrd="2" destOrd="0" presId="urn:microsoft.com/office/officeart/2005/8/layout/hierarchy4"/>
    <dgm:cxn modelId="{E8DADB36-6E3B-4A84-80F7-4B7C1A0DC20F}" type="presParOf" srcId="{ED9EC200-3359-4A7B-854F-ED905B41E541}" destId="{A6B8D5EF-E556-4ECB-8572-D0E6296E031D}" srcOrd="0" destOrd="0" presId="urn:microsoft.com/office/officeart/2005/8/layout/hierarchy4"/>
    <dgm:cxn modelId="{30719043-B6CB-45A7-B7F7-473B64F080AF}" type="presParOf" srcId="{ED9EC200-3359-4A7B-854F-ED905B41E541}" destId="{D0DB8447-E6F0-4C01-9EFB-FD9EA597CF84}" srcOrd="1" destOrd="0" presId="urn:microsoft.com/office/officeart/2005/8/layout/hierarchy4"/>
    <dgm:cxn modelId="{4E2175C7-68C3-4C57-92F3-7B7EC6E31FE5}" type="presParOf" srcId="{E8C864A8-3D67-46CC-9755-04BC623C1BEE}" destId="{F4E7BACB-3FA9-4434-B749-CCEB5940A1B9}" srcOrd="1" destOrd="0" presId="urn:microsoft.com/office/officeart/2005/8/layout/hierarchy4"/>
    <dgm:cxn modelId="{BEACA655-AB28-4B18-9E73-82C58E7ED28F}" type="presParOf" srcId="{E8C864A8-3D67-46CC-9755-04BC623C1BEE}" destId="{51669985-C4F7-443B-83FD-0312B18453EF}" srcOrd="2" destOrd="0" presId="urn:microsoft.com/office/officeart/2005/8/layout/hierarchy4"/>
    <dgm:cxn modelId="{672DA9AD-2BD2-4165-A7F6-B798B2F3B4B5}" type="presParOf" srcId="{51669985-C4F7-443B-83FD-0312B18453EF}" destId="{7D834FD3-FB20-4D75-A2BE-8591277D3814}" srcOrd="0" destOrd="0" presId="urn:microsoft.com/office/officeart/2005/8/layout/hierarchy4"/>
    <dgm:cxn modelId="{AE6A42FA-950C-4D96-9788-8733A55B3852}" type="presParOf" srcId="{51669985-C4F7-443B-83FD-0312B18453EF}" destId="{0E648D1D-10A6-420C-B9A2-F0A42EFEB45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AF89B-4DB5-455D-A827-2C09462330EE}">
      <dsp:nvSpPr>
        <dsp:cNvPr id="0" name=""/>
        <dsp:cNvSpPr/>
      </dsp:nvSpPr>
      <dsp:spPr>
        <a:xfrm>
          <a:off x="0" y="101"/>
          <a:ext cx="11165792" cy="1342308"/>
        </a:xfrm>
        <a:prstGeom prst="roundRect">
          <a:avLst>
            <a:gd name="adj" fmla="val 10000"/>
          </a:avLst>
        </a:prstGeom>
        <a:solidFill>
          <a:srgbClr val="435278"/>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dirty="0"/>
            <a:t>$4.6 billion impact to Maine</a:t>
          </a:r>
        </a:p>
      </dsp:txBody>
      <dsp:txXfrm>
        <a:off x="39315" y="39416"/>
        <a:ext cx="11087162" cy="1263678"/>
      </dsp:txXfrm>
    </dsp:sp>
    <dsp:sp modelId="{7EC15008-C6AE-4C09-B353-ECCE179CAB21}">
      <dsp:nvSpPr>
        <dsp:cNvPr id="0" name=""/>
        <dsp:cNvSpPr/>
      </dsp:nvSpPr>
      <dsp:spPr>
        <a:xfrm>
          <a:off x="1281" y="1535144"/>
          <a:ext cx="7293841" cy="1342308"/>
        </a:xfrm>
        <a:prstGeom prst="roundRect">
          <a:avLst>
            <a:gd name="adj" fmla="val 10000"/>
          </a:avLst>
        </a:prstGeom>
        <a:solidFill>
          <a:srgbClr val="3F762B"/>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$1.5 billion for State and Local Fiscal Recovery Funds</a:t>
          </a:r>
        </a:p>
      </dsp:txBody>
      <dsp:txXfrm>
        <a:off x="40596" y="1574459"/>
        <a:ext cx="7215211" cy="1263678"/>
      </dsp:txXfrm>
    </dsp:sp>
    <dsp:sp modelId="{2B35B953-765F-46F1-B8C2-E7E986135B78}">
      <dsp:nvSpPr>
        <dsp:cNvPr id="0" name=""/>
        <dsp:cNvSpPr/>
      </dsp:nvSpPr>
      <dsp:spPr>
        <a:xfrm>
          <a:off x="1281" y="3067708"/>
          <a:ext cx="3571910" cy="1342308"/>
        </a:xfrm>
        <a:prstGeom prst="roundRect">
          <a:avLst>
            <a:gd name="adj" fmla="val 10000"/>
          </a:avLst>
        </a:prstGeom>
        <a:solidFill>
          <a:srgbClr val="BED2A6"/>
        </a:solidFill>
        <a:ln w="50800" cap="rnd" cmpd="sng" algn="ctr">
          <a:solidFill>
            <a:schemeClr val="tx1"/>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$1 billion in discretionary State Fiscal Recovery Funds, which we call </a:t>
          </a:r>
          <a:r>
            <a:rPr lang="en-US" sz="2100" b="1" i="0" u="sng" kern="1200" dirty="0">
              <a:solidFill>
                <a:schemeClr val="tx1"/>
              </a:solidFill>
            </a:rPr>
            <a:t>Maine Jobs &amp; Recovery Plan</a:t>
          </a:r>
        </a:p>
      </dsp:txBody>
      <dsp:txXfrm>
        <a:off x="40596" y="3107023"/>
        <a:ext cx="3493280" cy="1263678"/>
      </dsp:txXfrm>
    </dsp:sp>
    <dsp:sp modelId="{A6B8D5EF-E556-4ECB-8572-D0E6296E031D}">
      <dsp:nvSpPr>
        <dsp:cNvPr id="0" name=""/>
        <dsp:cNvSpPr/>
      </dsp:nvSpPr>
      <dsp:spPr>
        <a:xfrm>
          <a:off x="3723212" y="3067708"/>
          <a:ext cx="3571910" cy="1342308"/>
        </a:xfrm>
        <a:prstGeom prst="roundRect">
          <a:avLst>
            <a:gd name="adj" fmla="val 10000"/>
          </a:avLst>
        </a:prstGeom>
        <a:solidFill>
          <a:srgbClr val="BED2A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$500 million in Local Fiscal Recovery Funds to local governments across Maine</a:t>
          </a:r>
        </a:p>
      </dsp:txBody>
      <dsp:txXfrm>
        <a:off x="3762527" y="3107023"/>
        <a:ext cx="3493280" cy="1263678"/>
      </dsp:txXfrm>
    </dsp:sp>
    <dsp:sp modelId="{7D834FD3-FB20-4D75-A2BE-8591277D3814}">
      <dsp:nvSpPr>
        <dsp:cNvPr id="0" name=""/>
        <dsp:cNvSpPr/>
      </dsp:nvSpPr>
      <dsp:spPr>
        <a:xfrm>
          <a:off x="7595163" y="1535144"/>
          <a:ext cx="3571910" cy="1342308"/>
        </a:xfrm>
        <a:prstGeom prst="roundRect">
          <a:avLst>
            <a:gd name="adj" fmla="val 10000"/>
          </a:avLst>
        </a:prstGeom>
        <a:solidFill>
          <a:srgbClr val="3F762B"/>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$3.1 billion earmarked by Federal government</a:t>
          </a:r>
        </a:p>
      </dsp:txBody>
      <dsp:txXfrm>
        <a:off x="7634478" y="1574459"/>
        <a:ext cx="3493280" cy="1263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4B752-EB9D-4258-8009-8AB5C6FBF1CF}"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3085F-2DD7-41F0-8219-AF911C8BB06C}" type="slidenum">
              <a:rPr lang="en-US" smtClean="0"/>
              <a:t>‹#›</a:t>
            </a:fld>
            <a:endParaRPr lang="en-US"/>
          </a:p>
        </p:txBody>
      </p:sp>
    </p:spTree>
    <p:extLst>
      <p:ext uri="{BB962C8B-B14F-4D97-AF65-F5344CB8AC3E}">
        <p14:creationId xmlns:p14="http://schemas.microsoft.com/office/powerpoint/2010/main" val="48020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085F-2DD7-41F0-8219-AF911C8BB06C}" type="slidenum">
              <a:rPr lang="en-US" smtClean="0"/>
              <a:t>1</a:t>
            </a:fld>
            <a:endParaRPr lang="en-US"/>
          </a:p>
        </p:txBody>
      </p:sp>
    </p:spTree>
    <p:extLst>
      <p:ext uri="{BB962C8B-B14F-4D97-AF65-F5344CB8AC3E}">
        <p14:creationId xmlns:p14="http://schemas.microsoft.com/office/powerpoint/2010/main" val="276019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resources include:</a:t>
            </a:r>
          </a:p>
          <a:p>
            <a:r>
              <a:rPr lang="en-US" dirty="0"/>
              <a:t>Assistance with creating and navigating your MJL account</a:t>
            </a:r>
          </a:p>
          <a:p>
            <a:r>
              <a:rPr lang="en-US" dirty="0"/>
              <a:t>Not sure what you want to do for work?  No problem… we will provide you with occupational assessments and help you interpret the results.</a:t>
            </a:r>
          </a:p>
          <a:p>
            <a:r>
              <a:rPr lang="en-US" dirty="0"/>
              <a:t>Assistance with resume development</a:t>
            </a:r>
          </a:p>
          <a:p>
            <a:r>
              <a:rPr lang="en-US" dirty="0"/>
              <a:t>Assistance with writing cover letters</a:t>
            </a:r>
          </a:p>
          <a:p>
            <a:r>
              <a:rPr lang="en-US" dirty="0"/>
              <a:t>Preparing for interviews</a:t>
            </a:r>
          </a:p>
          <a:p>
            <a:r>
              <a:rPr lang="en-US" dirty="0"/>
              <a:t>Make referrals to partner resources</a:t>
            </a:r>
          </a:p>
          <a:p>
            <a:r>
              <a:rPr lang="en-US" dirty="0"/>
              <a:t>Linkage to special programs – bonding and WOTC to give you an edge for hiring</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025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staff qualifications</a:t>
            </a:r>
          </a:p>
          <a:p>
            <a:r>
              <a:rPr lang="en-US" dirty="0"/>
              <a:t>We offer a diverse pool of consultants who provide resources to a broad customer base.  There is a combined wealth of knowledge and experiences – in some cases – more that 50-60 years – just waiting to assist you with your job search.</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525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Job matching system of listed jobs to resumes and information of job seekers</a:t>
            </a:r>
          </a:p>
          <a:p>
            <a:pPr>
              <a:buFont typeface="Arial" panose="020B0604020202020204" pitchFamily="34" charset="0"/>
              <a:buChar char="•"/>
            </a:pPr>
            <a:r>
              <a:rPr lang="en-US" dirty="0"/>
              <a:t>No charge for employers and job seekers</a:t>
            </a:r>
          </a:p>
          <a:p>
            <a:pPr>
              <a:buFont typeface="Arial" panose="020B0604020202020204" pitchFamily="34" charset="0"/>
              <a:buChar char="•"/>
            </a:pPr>
            <a:r>
              <a:rPr lang="en-US" dirty="0"/>
              <a:t>Job seekers complete a profile and add a resume – try the resume creator – system will notify you by email  of new job matches </a:t>
            </a:r>
          </a:p>
          <a:p>
            <a:pPr>
              <a:buFont typeface="Arial" panose="020B0604020202020204" pitchFamily="34" charset="0"/>
              <a:buChar char="•"/>
            </a:pPr>
            <a:r>
              <a:rPr lang="en-US" dirty="0"/>
              <a:t>All job posting must meet certain criteria before being posted</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6931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Workshops are appx. 60-90 minutes and are offered virtually through MS Teams and Zoom or in some cases, in person.  </a:t>
            </a:r>
          </a:p>
          <a:p>
            <a:r>
              <a:rPr lang="en-US" dirty="0"/>
              <a:t>You may register under the workshop tab on the Maine CareerCenter website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5884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training </a:t>
            </a:r>
            <a:r>
              <a:rPr lang="en-US" dirty="0" err="1"/>
              <a:t>opporutnities</a:t>
            </a:r>
            <a:r>
              <a:rPr lang="en-US" dirty="0"/>
              <a:t> offered by the CC and our partners.</a:t>
            </a:r>
          </a:p>
          <a:p>
            <a:endParaRPr lang="en-US" dirty="0"/>
          </a:p>
          <a:p>
            <a:r>
              <a:rPr lang="en-US" dirty="0"/>
              <a:t>Suggestion:  Treat each event as if it were an interview</a:t>
            </a:r>
          </a:p>
          <a:p>
            <a:endParaRPr lang="en-US" dirty="0"/>
          </a:p>
          <a:p>
            <a:r>
              <a:rPr lang="en-US" dirty="0"/>
              <a:t>We promote hiring events on our social media outlets</a:t>
            </a:r>
          </a:p>
          <a:p>
            <a:r>
              <a:rPr lang="en-US" dirty="0"/>
              <a:t>You may want to subscribe to our </a:t>
            </a:r>
            <a:r>
              <a:rPr lang="en-US" dirty="0" err="1"/>
              <a:t>facebook</a:t>
            </a:r>
            <a:r>
              <a:rPr lang="en-US" dirty="0"/>
              <a:t> page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216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training opportunities offered by the CC and our partners</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82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application process that we can assist you with… once you submit your application, a case manager will reach out and discuss eligibility requirements and answer your questions.  </a:t>
            </a:r>
          </a:p>
          <a:p>
            <a:endParaRPr lang="en-US" dirty="0"/>
          </a:p>
          <a:p>
            <a:r>
              <a:rPr lang="en-US" dirty="0"/>
              <a:t>Allows up to $6000 per year for those who qualify.</a:t>
            </a:r>
          </a:p>
          <a:p>
            <a:r>
              <a:rPr lang="en-US" dirty="0"/>
              <a:t>Travel, stipend, some childcare for school</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5168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alternative to attending college as you earn while you learn.  In some cases, the employer will sponsor the majority of your training.  There are also opportunities, if you qualify, for tapping into other training funding, to help with the cost of training.</a:t>
            </a:r>
          </a:p>
          <a:p>
            <a:endParaRPr lang="en-US" dirty="0"/>
          </a:p>
          <a:p>
            <a:r>
              <a:rPr lang="en-US" dirty="0"/>
              <a:t>Start wages for the occupations are predetermined and increase as you build your skills and knowledge up to the journey worker wage.</a:t>
            </a:r>
          </a:p>
          <a:p>
            <a:endParaRPr lang="en-US" dirty="0"/>
          </a:p>
          <a:p>
            <a:r>
              <a:rPr lang="en-US" dirty="0"/>
              <a:t>Most employers who sponsor apprenticeship programming may be found on Maine JobLink.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5114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CCs give all veterans a priority of service and those who meet specific criteria are also eligible for individual outreach services and benefits.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96804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Intensive assistance for job seekers who qualify.  Also, may provide funding for adaptive equipment, schooling, job coaching, job placement, work experience opportunities.  CCC can put you in touch with the counselor of the day to answer your questions.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167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4A53085F-2DD7-41F0-8219-AF911C8BB06C}" type="slidenum">
              <a:rPr lang="en-US" smtClean="0"/>
              <a:t>2</a:t>
            </a:fld>
            <a:endParaRPr lang="en-US"/>
          </a:p>
        </p:txBody>
      </p:sp>
    </p:spTree>
    <p:extLst>
      <p:ext uri="{BB962C8B-B14F-4D97-AF65-F5344CB8AC3E}">
        <p14:creationId xmlns:p14="http://schemas.microsoft.com/office/powerpoint/2010/main" val="323890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services, adaptive equipment, WEX,</a:t>
            </a:r>
          </a:p>
          <a:p>
            <a:endParaRPr lang="en-US" dirty="0"/>
          </a:p>
          <a:p>
            <a:r>
              <a:rPr lang="en-US" dirty="0" err="1"/>
              <a:t>CareerCenters</a:t>
            </a:r>
            <a:r>
              <a:rPr lang="en-US" dirty="0"/>
              <a:t> have adaptive communication equipment that may be used during your visit.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254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WEX</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101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partners, some of our workshops are provided by the AEDs.  </a:t>
            </a:r>
          </a:p>
          <a:p>
            <a:endParaRPr lang="en-US" dirty="0"/>
          </a:p>
          <a:p>
            <a:r>
              <a:rPr lang="en-US" dirty="0"/>
              <a:t>We partner with AEDs to provide certificate programs such as C.N.A., CDL training, Hi-SET/GED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999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 Youth vocational programming for those who qualify</a:t>
            </a:r>
          </a:p>
          <a:p>
            <a:endParaRPr lang="en-US" dirty="0"/>
          </a:p>
          <a:p>
            <a:r>
              <a:rPr lang="en-US" dirty="0"/>
              <a:t>They offer several job training programs in the trades, healthcare, food industry</a:t>
            </a:r>
          </a:p>
          <a:p>
            <a:endParaRPr lang="en-US" dirty="0"/>
          </a:p>
          <a:p>
            <a:r>
              <a:rPr lang="en-US" dirty="0"/>
              <a:t>Students live on campus while attending school and may work towards earning their high school credentials and driving licenses.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458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program for those qualifying financially.  Work training opportunities in a variety of occupations</a:t>
            </a:r>
          </a:p>
          <a:p>
            <a:endParaRPr lang="en-US" dirty="0"/>
          </a:p>
          <a:p>
            <a:r>
              <a:rPr lang="en-US" dirty="0"/>
              <a:t>Offers WEX, training programs – earn while learning new career skills.  Also known as A4TD in Maine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2794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CCCs make a wide variety of referrals to resources, employers, and in general are knowledgeable of local and state wide offerings.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4490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Administered by our Title 1B partners – offers a variety of employment, education, and training opportunities.  </a:t>
            </a:r>
          </a:p>
          <a:p>
            <a:endParaRPr lang="en-US" dirty="0"/>
          </a:p>
          <a:p>
            <a:r>
              <a:rPr lang="en-US" dirty="0"/>
              <a:t>Financial resources for training for those who qualify</a:t>
            </a:r>
          </a:p>
          <a:p>
            <a:endParaRPr lang="en-US" dirty="0"/>
          </a:p>
          <a:p>
            <a:r>
              <a:rPr lang="en-US" dirty="0"/>
              <a:t>WEX programming</a:t>
            </a:r>
          </a:p>
          <a:p>
            <a:endParaRPr lang="en-US" dirty="0"/>
          </a:p>
          <a:p>
            <a:r>
              <a:rPr lang="en-US" dirty="0"/>
              <a:t>CCs make referrals to their programs on your behalf</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63693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Central/Western Maine</a:t>
            </a:r>
          </a:p>
          <a:p>
            <a:r>
              <a:rPr lang="en-US" dirty="0"/>
              <a:t>Special grant programs – COVID, WIOA, Opioid</a:t>
            </a:r>
          </a:p>
          <a:p>
            <a:r>
              <a:rPr lang="en-US" dirty="0"/>
              <a:t>Provides workshops and specialized programs for targeted populations</a:t>
            </a:r>
          </a:p>
          <a:p>
            <a:r>
              <a:rPr lang="en-US" dirty="0"/>
              <a:t>Offered virtual office hours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95935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Coastal counties</a:t>
            </a:r>
          </a:p>
          <a:p>
            <a:r>
              <a:rPr lang="en-US" dirty="0"/>
              <a:t>Grants – COVID, OPIOID, WIOA</a:t>
            </a:r>
          </a:p>
          <a:p>
            <a:r>
              <a:rPr lang="en-US" dirty="0"/>
              <a:t>Workshops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269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263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4A53085F-2DD7-41F0-8219-AF911C8BB06C}" type="slidenum">
              <a:rPr lang="en-US" smtClean="0"/>
              <a:t>3</a:t>
            </a:fld>
            <a:endParaRPr lang="en-US"/>
          </a:p>
        </p:txBody>
      </p:sp>
    </p:spTree>
    <p:extLst>
      <p:ext uri="{BB962C8B-B14F-4D97-AF65-F5344CB8AC3E}">
        <p14:creationId xmlns:p14="http://schemas.microsoft.com/office/powerpoint/2010/main" val="1414718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7: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r>
              <a:rPr lang="en-US" dirty="0"/>
              <a:t>Assists with locating educational funding resources,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Offers assistance through peer navigators.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02" name="Google Shape;302;p2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48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Need assistance with your job search and career decisions?  We can help.  </a:t>
            </a:r>
          </a:p>
          <a:p>
            <a:endParaRPr lang="en-US" dirty="0"/>
          </a:p>
          <a:p>
            <a:r>
              <a:rPr lang="en-US" dirty="0"/>
              <a:t>The Maine </a:t>
            </a:r>
            <a:r>
              <a:rPr lang="en-US" dirty="0" err="1"/>
              <a:t>CareerCenters</a:t>
            </a:r>
            <a:r>
              <a:rPr lang="en-US" dirty="0"/>
              <a:t> has a variety of ways to help you with your job search.  Our consultants are standing by for you to reach out with your questions.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E4329BD-DF29-4C3B-85A7-A0FA8ECBCA4C}" type="slidenum">
              <a:rPr kumimoji="0" lang="en-US"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605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085F-2DD7-41F0-8219-AF911C8BB06C}" type="slidenum">
              <a:rPr lang="en-US" smtClean="0"/>
              <a:t>33</a:t>
            </a:fld>
            <a:endParaRPr lang="en-US"/>
          </a:p>
        </p:txBody>
      </p:sp>
    </p:spTree>
    <p:extLst>
      <p:ext uri="{BB962C8B-B14F-4D97-AF65-F5344CB8AC3E}">
        <p14:creationId xmlns:p14="http://schemas.microsoft.com/office/powerpoint/2010/main" val="144597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 </a:t>
            </a:r>
          </a:p>
        </p:txBody>
      </p:sp>
      <p:sp>
        <p:nvSpPr>
          <p:cNvPr id="4" name="Slide Number Placeholder 3"/>
          <p:cNvSpPr>
            <a:spLocks noGrp="1"/>
          </p:cNvSpPr>
          <p:nvPr>
            <p:ph type="sldNum" sz="quarter" idx="5"/>
          </p:nvPr>
        </p:nvSpPr>
        <p:spPr/>
        <p:txBody>
          <a:bodyPr/>
          <a:lstStyle/>
          <a:p>
            <a:fld id="{4A53085F-2DD7-41F0-8219-AF911C8BB06C}" type="slidenum">
              <a:rPr lang="en-US" smtClean="0"/>
              <a:t>4</a:t>
            </a:fld>
            <a:endParaRPr lang="en-US"/>
          </a:p>
        </p:txBody>
      </p:sp>
    </p:spTree>
    <p:extLst>
      <p:ext uri="{BB962C8B-B14F-4D97-AF65-F5344CB8AC3E}">
        <p14:creationId xmlns:p14="http://schemas.microsoft.com/office/powerpoint/2010/main" val="421095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date we have hosted 3 convenings of the CoP: June (for team leads and supervisors), September and November. </a:t>
            </a:r>
          </a:p>
          <a:p>
            <a:pPr marL="171450" indent="-171450">
              <a:buFont typeface="Arial" panose="020B0604020202020204" pitchFamily="34" charset="0"/>
              <a:buChar char="•"/>
            </a:pPr>
            <a:r>
              <a:rPr lang="en-US" dirty="0"/>
              <a:t>We’ve covered various topics, including an overview of all the programs, a deeper dive into coordination across programs/resources, and one focused on best practices related to outreach.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A53085F-2DD7-41F0-8219-AF911C8BB06C}" type="slidenum">
              <a:rPr lang="en-US" smtClean="0"/>
              <a:t>5</a:t>
            </a:fld>
            <a:endParaRPr lang="en-US"/>
          </a:p>
        </p:txBody>
      </p:sp>
    </p:spTree>
    <p:extLst>
      <p:ext uri="{BB962C8B-B14F-4D97-AF65-F5344CB8AC3E}">
        <p14:creationId xmlns:p14="http://schemas.microsoft.com/office/powerpoint/2010/main" val="315839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Give a brief overview of the Mission</a:t>
            </a:r>
          </a:p>
          <a:p>
            <a:endParaRPr lang="en-US" sz="1400" dirty="0"/>
          </a:p>
          <a:p>
            <a:r>
              <a:rPr lang="en-US" sz="1400" dirty="0"/>
              <a:t>Note:  We use the words, “at no charge” vs. FREE –  all services are provided through grant funding and in turn they are of no charge to job seekers and employers.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9502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Offers links to a variety resources for job seekers and employers </a:t>
            </a:r>
          </a:p>
          <a:p>
            <a:endParaRPr lang="en-US" dirty="0"/>
          </a:p>
          <a:p>
            <a:r>
              <a:rPr lang="en-US" dirty="0"/>
              <a:t>Information and registration for workshops and job fairs, research training information, labor market information, library of job seekers and employers catalogs.</a:t>
            </a:r>
          </a:p>
          <a:p>
            <a:endParaRPr lang="en-US" dirty="0"/>
          </a:p>
          <a:p>
            <a:r>
              <a:rPr lang="en-US" dirty="0"/>
              <a:t>Access the MCC Live Chat portal where you can aske questions and receive answers in real time.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4278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 we are open for business!  Call us to schedule an appointment.</a:t>
            </a:r>
          </a:p>
          <a:p>
            <a:r>
              <a:rPr lang="en-US" dirty="0"/>
              <a:t>When you make an appointment your </a:t>
            </a:r>
            <a:r>
              <a:rPr lang="en-US" dirty="0" err="1"/>
              <a:t>assureg</a:t>
            </a:r>
            <a:r>
              <a:rPr lang="en-US" dirty="0"/>
              <a:t> that you will have our utmost attention to assist you with your job search.  It all allows us to meet you where you are in the process.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398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A8D0-EFD1-4AB2-8692-7E329B2BE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6B582-F5B6-4539-A4D3-4BA6411CAC0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FC3E9E-631E-426C-BCEA-7A72DD6F0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EEEA8-2DB7-499A-A683-D63344CFC8BA}"/>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6" name="Text Placeholder 2">
            <a:extLst>
              <a:ext uri="{FF2B5EF4-FFF2-40B4-BE49-F238E27FC236}">
                <a16:creationId xmlns:a16="http://schemas.microsoft.com/office/drawing/2014/main" id="{A138F98B-3271-4837-9495-7965757A6DFC}"/>
              </a:ext>
            </a:extLst>
          </p:cNvPr>
          <p:cNvSpPr>
            <a:spLocks noGrp="1"/>
          </p:cNvSpPr>
          <p:nvPr>
            <p:ph idx="1"/>
          </p:nvPr>
        </p:nvSpPr>
        <p:spPr>
          <a:xfrm>
            <a:off x="581192" y="1717040"/>
            <a:ext cx="11029616" cy="4271009"/>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53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328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359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884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32"/>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866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300"/>
              </a:spcBef>
              <a:spcAft>
                <a:spcPts val="0"/>
              </a:spcAft>
              <a:buSzPts val="1500"/>
              <a:buFont typeface="Calibri"/>
              <a:buNone/>
              <a:defRPr sz="1500"/>
            </a:lvl1pPr>
            <a:lvl2pPr marL="914400" lvl="1" indent="-228600" algn="l">
              <a:spcBef>
                <a:spcPts val="270"/>
              </a:spcBef>
              <a:spcAft>
                <a:spcPts val="0"/>
              </a:spcAft>
              <a:buSzPts val="1350"/>
              <a:buFont typeface="Calibri"/>
              <a:buNone/>
              <a:defRPr sz="1350"/>
            </a:lvl2pPr>
            <a:lvl3pPr marL="1371600" lvl="2" indent="-228600" algn="l">
              <a:spcBef>
                <a:spcPts val="240"/>
              </a:spcBef>
              <a:spcAft>
                <a:spcPts val="0"/>
              </a:spcAft>
              <a:buSzPts val="1200"/>
              <a:buFont typeface="Calibri"/>
              <a:buNone/>
              <a:defRPr sz="1200"/>
            </a:lvl3pPr>
            <a:lvl4pPr marL="1828800" lvl="3" indent="-228600" algn="l">
              <a:spcBef>
                <a:spcPts val="210"/>
              </a:spcBef>
              <a:spcAft>
                <a:spcPts val="0"/>
              </a:spcAft>
              <a:buSzPts val="1050"/>
              <a:buFont typeface="Calibri"/>
              <a:buNone/>
              <a:defRPr sz="1050"/>
            </a:lvl4pPr>
            <a:lvl5pPr marL="2286000" lvl="4" indent="-228600" algn="l">
              <a:spcBef>
                <a:spcPts val="210"/>
              </a:spcBef>
              <a:spcAft>
                <a:spcPts val="0"/>
              </a:spcAft>
              <a:buSzPts val="1050"/>
              <a:buFont typeface="Calibri"/>
              <a:buNone/>
              <a:defRPr sz="1050"/>
            </a:lvl5pPr>
            <a:lvl6pPr marL="2743200" lvl="5" indent="-228600" algn="l">
              <a:spcBef>
                <a:spcPts val="210"/>
              </a:spcBef>
              <a:spcAft>
                <a:spcPts val="0"/>
              </a:spcAft>
              <a:buSzPts val="1050"/>
              <a:buFont typeface="Calibri"/>
              <a:buNone/>
              <a:defRPr sz="1050"/>
            </a:lvl6pPr>
            <a:lvl7pPr marL="3200400" lvl="6" indent="-228600" algn="l">
              <a:spcBef>
                <a:spcPts val="210"/>
              </a:spcBef>
              <a:spcAft>
                <a:spcPts val="0"/>
              </a:spcAft>
              <a:buSzPts val="1050"/>
              <a:buFont typeface="Calibri"/>
              <a:buNone/>
              <a:defRPr sz="1050"/>
            </a:lvl7pPr>
            <a:lvl8pPr marL="3657600" lvl="7" indent="-228600" algn="l">
              <a:spcBef>
                <a:spcPts val="210"/>
              </a:spcBef>
              <a:spcAft>
                <a:spcPts val="0"/>
              </a:spcAft>
              <a:buSzPts val="1050"/>
              <a:buFont typeface="Calibri"/>
              <a:buNone/>
              <a:defRPr sz="1050"/>
            </a:lvl8pPr>
            <a:lvl9pPr marL="4114800" lvl="8" indent="-228600" algn="l">
              <a:spcBef>
                <a:spcPts val="210"/>
              </a:spcBef>
              <a:spcAft>
                <a:spcPts val="0"/>
              </a:spcAft>
              <a:buSzPts val="1050"/>
              <a:buFont typeface="Calibri"/>
              <a:buNone/>
              <a:defRPr sz="1050"/>
            </a:lvl9pPr>
          </a:lstStyle>
          <a:p>
            <a:endParaRPr/>
          </a:p>
        </p:txBody>
      </p:sp>
      <p:sp>
        <p:nvSpPr>
          <p:cNvPr id="37" name="Google Shape;37;p33"/>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337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SzPts val="2100"/>
              <a:buFont typeface="Calibri"/>
              <a:buChar char="•"/>
              <a:defRPr sz="2100"/>
            </a:lvl1pPr>
            <a:lvl2pPr marL="914400" lvl="1" indent="-342900" algn="l">
              <a:spcBef>
                <a:spcPts val="360"/>
              </a:spcBef>
              <a:spcAft>
                <a:spcPts val="0"/>
              </a:spcAft>
              <a:buSzPts val="1800"/>
              <a:buFont typeface="Calibri"/>
              <a:buChar char="–"/>
              <a:defRPr sz="1800"/>
            </a:lvl2pPr>
            <a:lvl3pPr marL="1371600" lvl="2" indent="-323850" algn="l">
              <a:spcBef>
                <a:spcPts val="300"/>
              </a:spcBef>
              <a:spcAft>
                <a:spcPts val="0"/>
              </a:spcAft>
              <a:buSzPts val="1500"/>
              <a:buFont typeface="Calibri"/>
              <a:buChar char="•"/>
              <a:defRPr sz="1500"/>
            </a:lvl3pPr>
            <a:lvl4pPr marL="1828800" lvl="3" indent="-314325" algn="l">
              <a:spcBef>
                <a:spcPts val="270"/>
              </a:spcBef>
              <a:spcAft>
                <a:spcPts val="0"/>
              </a:spcAft>
              <a:buSzPts val="1350"/>
              <a:buFont typeface="Calibri"/>
              <a:buChar char="–"/>
              <a:defRPr sz="1350"/>
            </a:lvl4pPr>
            <a:lvl5pPr marL="2286000" lvl="4" indent="-314325" algn="l">
              <a:spcBef>
                <a:spcPts val="270"/>
              </a:spcBef>
              <a:spcAft>
                <a:spcPts val="0"/>
              </a:spcAft>
              <a:buSzPts val="1350"/>
              <a:buFont typeface="Calibri"/>
              <a:buChar char="»"/>
              <a:defRPr sz="1350"/>
            </a:lvl5pPr>
            <a:lvl6pPr marL="2743200" lvl="5" indent="-314325" algn="l">
              <a:spcBef>
                <a:spcPts val="270"/>
              </a:spcBef>
              <a:spcAft>
                <a:spcPts val="0"/>
              </a:spcAft>
              <a:buSzPts val="1350"/>
              <a:buFont typeface="Calibri"/>
              <a:buChar char="»"/>
              <a:defRPr sz="1350"/>
            </a:lvl6pPr>
            <a:lvl7pPr marL="3200400" lvl="6" indent="-314325" algn="l">
              <a:spcBef>
                <a:spcPts val="270"/>
              </a:spcBef>
              <a:spcAft>
                <a:spcPts val="0"/>
              </a:spcAft>
              <a:buSzPts val="1350"/>
              <a:buFont typeface="Calibri"/>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41" name="Google Shape;41;p34"/>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lvl="0" indent="-361950" algn="l">
              <a:spcBef>
                <a:spcPts val="420"/>
              </a:spcBef>
              <a:spcAft>
                <a:spcPts val="0"/>
              </a:spcAft>
              <a:buSzPts val="2100"/>
              <a:buFont typeface="Calibri"/>
              <a:buChar char="•"/>
              <a:defRPr sz="2100"/>
            </a:lvl1pPr>
            <a:lvl2pPr marL="914400" lvl="1" indent="-342900" algn="l">
              <a:spcBef>
                <a:spcPts val="360"/>
              </a:spcBef>
              <a:spcAft>
                <a:spcPts val="0"/>
              </a:spcAft>
              <a:buSzPts val="1800"/>
              <a:buFont typeface="Calibri"/>
              <a:buChar char="–"/>
              <a:defRPr sz="1800"/>
            </a:lvl2pPr>
            <a:lvl3pPr marL="1371600" lvl="2" indent="-323850" algn="l">
              <a:spcBef>
                <a:spcPts val="300"/>
              </a:spcBef>
              <a:spcAft>
                <a:spcPts val="0"/>
              </a:spcAft>
              <a:buSzPts val="1500"/>
              <a:buFont typeface="Calibri"/>
              <a:buChar char="•"/>
              <a:defRPr sz="1500"/>
            </a:lvl3pPr>
            <a:lvl4pPr marL="1828800" lvl="3" indent="-314325" algn="l">
              <a:spcBef>
                <a:spcPts val="270"/>
              </a:spcBef>
              <a:spcAft>
                <a:spcPts val="0"/>
              </a:spcAft>
              <a:buSzPts val="1350"/>
              <a:buFont typeface="Calibri"/>
              <a:buChar char="–"/>
              <a:defRPr sz="1350"/>
            </a:lvl4pPr>
            <a:lvl5pPr marL="2286000" lvl="4" indent="-314325" algn="l">
              <a:spcBef>
                <a:spcPts val="270"/>
              </a:spcBef>
              <a:spcAft>
                <a:spcPts val="0"/>
              </a:spcAft>
              <a:buSzPts val="1350"/>
              <a:buFont typeface="Calibri"/>
              <a:buChar char="»"/>
              <a:defRPr sz="1350"/>
            </a:lvl5pPr>
            <a:lvl6pPr marL="2743200" lvl="5" indent="-314325" algn="l">
              <a:spcBef>
                <a:spcPts val="270"/>
              </a:spcBef>
              <a:spcAft>
                <a:spcPts val="0"/>
              </a:spcAft>
              <a:buSzPts val="1350"/>
              <a:buFont typeface="Calibri"/>
              <a:buChar char="»"/>
              <a:defRPr sz="1350"/>
            </a:lvl6pPr>
            <a:lvl7pPr marL="3200400" lvl="6" indent="-314325" algn="l">
              <a:spcBef>
                <a:spcPts val="270"/>
              </a:spcBef>
              <a:spcAft>
                <a:spcPts val="0"/>
              </a:spcAft>
              <a:buSzPts val="1350"/>
              <a:buFont typeface="Calibri"/>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42" name="Google Shape;42;p34"/>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8436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SzPts val="1800"/>
              <a:buFont typeface="Calibri"/>
              <a:buNone/>
              <a:defRPr sz="1800" b="1"/>
            </a:lvl1pPr>
            <a:lvl2pPr marL="914400" lvl="1" indent="-228600" algn="l">
              <a:spcBef>
                <a:spcPts val="300"/>
              </a:spcBef>
              <a:spcAft>
                <a:spcPts val="0"/>
              </a:spcAft>
              <a:buSzPts val="1500"/>
              <a:buFont typeface="Calibri"/>
              <a:buNone/>
              <a:defRPr sz="1500" b="1"/>
            </a:lvl2pPr>
            <a:lvl3pPr marL="1371600" lvl="2" indent="-228600" algn="l">
              <a:spcBef>
                <a:spcPts val="270"/>
              </a:spcBef>
              <a:spcAft>
                <a:spcPts val="0"/>
              </a:spcAft>
              <a:buSzPts val="1350"/>
              <a:buFont typeface="Calibri"/>
              <a:buNone/>
              <a:defRPr sz="1350" b="1"/>
            </a:lvl3pPr>
            <a:lvl4pPr marL="1828800" lvl="3" indent="-228600" algn="l">
              <a:spcBef>
                <a:spcPts val="240"/>
              </a:spcBef>
              <a:spcAft>
                <a:spcPts val="0"/>
              </a:spcAft>
              <a:buSzPts val="1200"/>
              <a:buFont typeface="Calibri"/>
              <a:buNone/>
              <a:defRPr sz="1200" b="1"/>
            </a:lvl4pPr>
            <a:lvl5pPr marL="2286000" lvl="4" indent="-228600" algn="l">
              <a:spcBef>
                <a:spcPts val="240"/>
              </a:spcBef>
              <a:spcAft>
                <a:spcPts val="0"/>
              </a:spcAft>
              <a:buSzPts val="1200"/>
              <a:buFont typeface="Calibri"/>
              <a:buNone/>
              <a:defRPr sz="1200" b="1"/>
            </a:lvl5pPr>
            <a:lvl6pPr marL="2743200" lvl="5" indent="-228600" algn="l">
              <a:spcBef>
                <a:spcPts val="240"/>
              </a:spcBef>
              <a:spcAft>
                <a:spcPts val="0"/>
              </a:spcAft>
              <a:buSzPts val="1200"/>
              <a:buFont typeface="Calibri"/>
              <a:buNone/>
              <a:defRPr sz="1200" b="1"/>
            </a:lvl6pPr>
            <a:lvl7pPr marL="3200400" lvl="6" indent="-228600" algn="l">
              <a:spcBef>
                <a:spcPts val="240"/>
              </a:spcBef>
              <a:spcAft>
                <a:spcPts val="0"/>
              </a:spcAft>
              <a:buSzPts val="1200"/>
              <a:buFont typeface="Calibri"/>
              <a:buNone/>
              <a:defRPr sz="1200" b="1"/>
            </a:lvl7pPr>
            <a:lvl8pPr marL="3657600" lvl="7" indent="-228600" algn="l">
              <a:spcBef>
                <a:spcPts val="240"/>
              </a:spcBef>
              <a:spcAft>
                <a:spcPts val="0"/>
              </a:spcAft>
              <a:buSzPts val="1200"/>
              <a:buFont typeface="Calibri"/>
              <a:buNone/>
              <a:defRPr sz="1200" b="1"/>
            </a:lvl8pPr>
            <a:lvl9pPr marL="4114800" lvl="8" indent="-228600" algn="l">
              <a:spcBef>
                <a:spcPts val="240"/>
              </a:spcBef>
              <a:spcAft>
                <a:spcPts val="0"/>
              </a:spcAft>
              <a:buSzPts val="1200"/>
              <a:buFont typeface="Calibri"/>
              <a:buNone/>
              <a:defRPr sz="1200" b="1"/>
            </a:lvl9pPr>
          </a:lstStyle>
          <a:p>
            <a:endParaRPr/>
          </a:p>
        </p:txBody>
      </p:sp>
      <p:sp>
        <p:nvSpPr>
          <p:cNvPr id="46" name="Google Shape;46;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Font typeface="Calibri"/>
              <a:buChar char="•"/>
              <a:defRPr sz="1800"/>
            </a:lvl1pPr>
            <a:lvl2pPr marL="914400" lvl="1" indent="-323850" algn="l">
              <a:spcBef>
                <a:spcPts val="300"/>
              </a:spcBef>
              <a:spcAft>
                <a:spcPts val="0"/>
              </a:spcAft>
              <a:buSzPts val="1500"/>
              <a:buFont typeface="Calibri"/>
              <a:buChar char="–"/>
              <a:defRPr sz="1500"/>
            </a:lvl2pPr>
            <a:lvl3pPr marL="1371600" lvl="2" indent="-314325" algn="l">
              <a:spcBef>
                <a:spcPts val="270"/>
              </a:spcBef>
              <a:spcAft>
                <a:spcPts val="0"/>
              </a:spcAft>
              <a:buSzPts val="1350"/>
              <a:buFont typeface="Calibri"/>
              <a:buChar char="•"/>
              <a:defRPr sz="1350"/>
            </a:lvl3pPr>
            <a:lvl4pPr marL="1828800" lvl="3" indent="-304800" algn="l">
              <a:spcBef>
                <a:spcPts val="240"/>
              </a:spcBef>
              <a:spcAft>
                <a:spcPts val="0"/>
              </a:spcAft>
              <a:buSzPts val="1200"/>
              <a:buFont typeface="Calibri"/>
              <a:buChar char="–"/>
              <a:defRPr sz="1200"/>
            </a:lvl4pPr>
            <a:lvl5pPr marL="2286000" lvl="4" indent="-304800" algn="l">
              <a:spcBef>
                <a:spcPts val="240"/>
              </a:spcBef>
              <a:spcAft>
                <a:spcPts val="0"/>
              </a:spcAft>
              <a:buSzPts val="1200"/>
              <a:buFont typeface="Calibri"/>
              <a:buChar char="»"/>
              <a:defRPr sz="1200"/>
            </a:lvl5pPr>
            <a:lvl6pPr marL="2743200" lvl="5" indent="-304800" algn="l">
              <a:spcBef>
                <a:spcPts val="240"/>
              </a:spcBef>
              <a:spcAft>
                <a:spcPts val="0"/>
              </a:spcAft>
              <a:buSzPts val="1200"/>
              <a:buFont typeface="Calibri"/>
              <a:buChar char="»"/>
              <a:defRPr sz="1200"/>
            </a:lvl6pPr>
            <a:lvl7pPr marL="3200400" lvl="6" indent="-304800" algn="l">
              <a:spcBef>
                <a:spcPts val="240"/>
              </a:spcBef>
              <a:spcAft>
                <a:spcPts val="0"/>
              </a:spcAft>
              <a:buSzPts val="1200"/>
              <a:buFont typeface="Calibri"/>
              <a:buChar char="»"/>
              <a:defRPr sz="1200"/>
            </a:lvl7pPr>
            <a:lvl8pPr marL="3657600" lvl="7" indent="-304800" algn="l">
              <a:spcBef>
                <a:spcPts val="240"/>
              </a:spcBef>
              <a:spcAft>
                <a:spcPts val="0"/>
              </a:spcAft>
              <a:buSzPts val="1200"/>
              <a:buFont typeface="Calibri"/>
              <a:buChar char="»"/>
              <a:defRPr sz="1200"/>
            </a:lvl8pPr>
            <a:lvl9pPr marL="4114800" lvl="8" indent="-304800" algn="l">
              <a:spcBef>
                <a:spcPts val="240"/>
              </a:spcBef>
              <a:spcAft>
                <a:spcPts val="0"/>
              </a:spcAft>
              <a:buSzPts val="1200"/>
              <a:buFont typeface="Calibri"/>
              <a:buChar char="»"/>
              <a:defRPr sz="1200"/>
            </a:lvl9pPr>
          </a:lstStyle>
          <a:p>
            <a:endParaRPr/>
          </a:p>
        </p:txBody>
      </p:sp>
      <p:sp>
        <p:nvSpPr>
          <p:cNvPr id="47" name="Google Shape;47;p35"/>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SzPts val="1800"/>
              <a:buFont typeface="Calibri"/>
              <a:buNone/>
              <a:defRPr sz="1800" b="1"/>
            </a:lvl1pPr>
            <a:lvl2pPr marL="914400" lvl="1" indent="-228600" algn="l">
              <a:spcBef>
                <a:spcPts val="300"/>
              </a:spcBef>
              <a:spcAft>
                <a:spcPts val="0"/>
              </a:spcAft>
              <a:buSzPts val="1500"/>
              <a:buFont typeface="Calibri"/>
              <a:buNone/>
              <a:defRPr sz="1500" b="1"/>
            </a:lvl2pPr>
            <a:lvl3pPr marL="1371600" lvl="2" indent="-228600" algn="l">
              <a:spcBef>
                <a:spcPts val="270"/>
              </a:spcBef>
              <a:spcAft>
                <a:spcPts val="0"/>
              </a:spcAft>
              <a:buSzPts val="1350"/>
              <a:buFont typeface="Calibri"/>
              <a:buNone/>
              <a:defRPr sz="1350" b="1"/>
            </a:lvl3pPr>
            <a:lvl4pPr marL="1828800" lvl="3" indent="-228600" algn="l">
              <a:spcBef>
                <a:spcPts val="240"/>
              </a:spcBef>
              <a:spcAft>
                <a:spcPts val="0"/>
              </a:spcAft>
              <a:buSzPts val="1200"/>
              <a:buFont typeface="Calibri"/>
              <a:buNone/>
              <a:defRPr sz="1200" b="1"/>
            </a:lvl4pPr>
            <a:lvl5pPr marL="2286000" lvl="4" indent="-228600" algn="l">
              <a:spcBef>
                <a:spcPts val="240"/>
              </a:spcBef>
              <a:spcAft>
                <a:spcPts val="0"/>
              </a:spcAft>
              <a:buSzPts val="1200"/>
              <a:buFont typeface="Calibri"/>
              <a:buNone/>
              <a:defRPr sz="1200" b="1"/>
            </a:lvl5pPr>
            <a:lvl6pPr marL="2743200" lvl="5" indent="-228600" algn="l">
              <a:spcBef>
                <a:spcPts val="240"/>
              </a:spcBef>
              <a:spcAft>
                <a:spcPts val="0"/>
              </a:spcAft>
              <a:buSzPts val="1200"/>
              <a:buFont typeface="Calibri"/>
              <a:buNone/>
              <a:defRPr sz="1200" b="1"/>
            </a:lvl6pPr>
            <a:lvl7pPr marL="3200400" lvl="6" indent="-228600" algn="l">
              <a:spcBef>
                <a:spcPts val="240"/>
              </a:spcBef>
              <a:spcAft>
                <a:spcPts val="0"/>
              </a:spcAft>
              <a:buSzPts val="1200"/>
              <a:buFont typeface="Calibri"/>
              <a:buNone/>
              <a:defRPr sz="1200" b="1"/>
            </a:lvl7pPr>
            <a:lvl8pPr marL="3657600" lvl="7" indent="-228600" algn="l">
              <a:spcBef>
                <a:spcPts val="240"/>
              </a:spcBef>
              <a:spcAft>
                <a:spcPts val="0"/>
              </a:spcAft>
              <a:buSzPts val="1200"/>
              <a:buFont typeface="Calibri"/>
              <a:buNone/>
              <a:defRPr sz="1200" b="1"/>
            </a:lvl8pPr>
            <a:lvl9pPr marL="4114800" lvl="8" indent="-228600" algn="l">
              <a:spcBef>
                <a:spcPts val="240"/>
              </a:spcBef>
              <a:spcAft>
                <a:spcPts val="0"/>
              </a:spcAft>
              <a:buSzPts val="1200"/>
              <a:buFont typeface="Calibri"/>
              <a:buNone/>
              <a:defRPr sz="1200" b="1"/>
            </a:lvl9pPr>
          </a:lstStyle>
          <a:p>
            <a:endParaRPr/>
          </a:p>
        </p:txBody>
      </p:sp>
      <p:sp>
        <p:nvSpPr>
          <p:cNvPr id="48" name="Google Shape;48;p35"/>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Font typeface="Calibri"/>
              <a:buChar char="•"/>
              <a:defRPr sz="1800"/>
            </a:lvl1pPr>
            <a:lvl2pPr marL="914400" lvl="1" indent="-323850" algn="l">
              <a:spcBef>
                <a:spcPts val="300"/>
              </a:spcBef>
              <a:spcAft>
                <a:spcPts val="0"/>
              </a:spcAft>
              <a:buSzPts val="1500"/>
              <a:buFont typeface="Calibri"/>
              <a:buChar char="–"/>
              <a:defRPr sz="1500"/>
            </a:lvl2pPr>
            <a:lvl3pPr marL="1371600" lvl="2" indent="-314325" algn="l">
              <a:spcBef>
                <a:spcPts val="270"/>
              </a:spcBef>
              <a:spcAft>
                <a:spcPts val="0"/>
              </a:spcAft>
              <a:buSzPts val="1350"/>
              <a:buFont typeface="Calibri"/>
              <a:buChar char="•"/>
              <a:defRPr sz="1350"/>
            </a:lvl3pPr>
            <a:lvl4pPr marL="1828800" lvl="3" indent="-304800" algn="l">
              <a:spcBef>
                <a:spcPts val="240"/>
              </a:spcBef>
              <a:spcAft>
                <a:spcPts val="0"/>
              </a:spcAft>
              <a:buSzPts val="1200"/>
              <a:buFont typeface="Calibri"/>
              <a:buChar char="–"/>
              <a:defRPr sz="1200"/>
            </a:lvl4pPr>
            <a:lvl5pPr marL="2286000" lvl="4" indent="-304800" algn="l">
              <a:spcBef>
                <a:spcPts val="240"/>
              </a:spcBef>
              <a:spcAft>
                <a:spcPts val="0"/>
              </a:spcAft>
              <a:buSzPts val="1200"/>
              <a:buFont typeface="Calibri"/>
              <a:buChar char="»"/>
              <a:defRPr sz="1200"/>
            </a:lvl5pPr>
            <a:lvl6pPr marL="2743200" lvl="5" indent="-304800" algn="l">
              <a:spcBef>
                <a:spcPts val="240"/>
              </a:spcBef>
              <a:spcAft>
                <a:spcPts val="0"/>
              </a:spcAft>
              <a:buSzPts val="1200"/>
              <a:buFont typeface="Calibri"/>
              <a:buChar char="»"/>
              <a:defRPr sz="1200"/>
            </a:lvl6pPr>
            <a:lvl7pPr marL="3200400" lvl="6" indent="-304800" algn="l">
              <a:spcBef>
                <a:spcPts val="240"/>
              </a:spcBef>
              <a:spcAft>
                <a:spcPts val="0"/>
              </a:spcAft>
              <a:buSzPts val="1200"/>
              <a:buFont typeface="Calibri"/>
              <a:buChar char="»"/>
              <a:defRPr sz="1200"/>
            </a:lvl7pPr>
            <a:lvl8pPr marL="3657600" lvl="7" indent="-304800" algn="l">
              <a:spcBef>
                <a:spcPts val="240"/>
              </a:spcBef>
              <a:spcAft>
                <a:spcPts val="0"/>
              </a:spcAft>
              <a:buSzPts val="1200"/>
              <a:buFont typeface="Calibri"/>
              <a:buChar char="»"/>
              <a:defRPr sz="1200"/>
            </a:lvl8pPr>
            <a:lvl9pPr marL="4114800" lvl="8" indent="-304800" algn="l">
              <a:spcBef>
                <a:spcPts val="240"/>
              </a:spcBef>
              <a:spcAft>
                <a:spcPts val="0"/>
              </a:spcAft>
              <a:buSzPts val="1200"/>
              <a:buFont typeface="Calibri"/>
              <a:buChar char="»"/>
              <a:defRPr sz="1200"/>
            </a:lvl9pPr>
          </a:lstStyle>
          <a:p>
            <a:endParaRPr/>
          </a:p>
        </p:txBody>
      </p:sp>
      <p:sp>
        <p:nvSpPr>
          <p:cNvPr id="49" name="Google Shape;49;p35"/>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561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733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37"/>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Calibri"/>
              <a:buChar char="•"/>
              <a:defRPr sz="2400"/>
            </a:lvl1pPr>
            <a:lvl2pPr marL="914400" lvl="1" indent="-361950" algn="l">
              <a:spcBef>
                <a:spcPts val="420"/>
              </a:spcBef>
              <a:spcAft>
                <a:spcPts val="0"/>
              </a:spcAft>
              <a:buSzPts val="2100"/>
              <a:buFont typeface="Calibri"/>
              <a:buChar char="–"/>
              <a:defRPr sz="2100"/>
            </a:lvl2pPr>
            <a:lvl3pPr marL="1371600" lvl="2" indent="-342900" algn="l">
              <a:spcBef>
                <a:spcPts val="360"/>
              </a:spcBef>
              <a:spcAft>
                <a:spcPts val="0"/>
              </a:spcAft>
              <a:buSzPts val="1800"/>
              <a:buFont typeface="Calibri"/>
              <a:buChar char="•"/>
              <a:defRPr sz="1800"/>
            </a:lvl3pPr>
            <a:lvl4pPr marL="1828800" lvl="3" indent="-323850" algn="l">
              <a:spcBef>
                <a:spcPts val="300"/>
              </a:spcBef>
              <a:spcAft>
                <a:spcPts val="0"/>
              </a:spcAft>
              <a:buSzPts val="1500"/>
              <a:buFont typeface="Calibri"/>
              <a:buChar char="–"/>
              <a:defRPr sz="1500"/>
            </a:lvl4pPr>
            <a:lvl5pPr marL="2286000" lvl="4" indent="-323850" algn="l">
              <a:spcBef>
                <a:spcPts val="300"/>
              </a:spcBef>
              <a:spcAft>
                <a:spcPts val="0"/>
              </a:spcAft>
              <a:buSzPts val="1500"/>
              <a:buFont typeface="Calibri"/>
              <a:buChar char="»"/>
              <a:defRPr sz="1500"/>
            </a:lvl5pPr>
            <a:lvl6pPr marL="2743200" lvl="5" indent="-323850" algn="l">
              <a:spcBef>
                <a:spcPts val="300"/>
              </a:spcBef>
              <a:spcAft>
                <a:spcPts val="0"/>
              </a:spcAft>
              <a:buSzPts val="1500"/>
              <a:buFont typeface="Calibri"/>
              <a:buChar char="»"/>
              <a:defRPr sz="1500"/>
            </a:lvl6pPr>
            <a:lvl7pPr marL="3200400" lvl="6" indent="-323850" algn="l">
              <a:spcBef>
                <a:spcPts val="300"/>
              </a:spcBef>
              <a:spcAft>
                <a:spcPts val="0"/>
              </a:spcAft>
              <a:buSzPts val="1500"/>
              <a:buFont typeface="Calibri"/>
              <a:buChar char="»"/>
              <a:defRPr sz="1500"/>
            </a:lvl7pPr>
            <a:lvl8pPr marL="3657600" lvl="7" indent="-323850" algn="l">
              <a:spcBef>
                <a:spcPts val="300"/>
              </a:spcBef>
              <a:spcAft>
                <a:spcPts val="0"/>
              </a:spcAft>
              <a:buSzPts val="1500"/>
              <a:buFont typeface="Calibri"/>
              <a:buChar char="»"/>
              <a:defRPr sz="1500"/>
            </a:lvl8pPr>
            <a:lvl9pPr marL="4114800" lvl="8" indent="-323850" algn="l">
              <a:spcBef>
                <a:spcPts val="300"/>
              </a:spcBef>
              <a:spcAft>
                <a:spcPts val="0"/>
              </a:spcAft>
              <a:buSzPts val="1500"/>
              <a:buFont typeface="Calibri"/>
              <a:buChar char="»"/>
              <a:defRPr sz="1500"/>
            </a:lvl9pPr>
          </a:lstStyle>
          <a:p>
            <a:endParaRPr/>
          </a:p>
        </p:txBody>
      </p:sp>
      <p:sp>
        <p:nvSpPr>
          <p:cNvPr id="56" name="Google Shape;56;p37"/>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SzPts val="1050"/>
              <a:buFont typeface="Calibri"/>
              <a:buNone/>
              <a:defRPr sz="1050"/>
            </a:lvl1pPr>
            <a:lvl2pPr marL="914400" lvl="1" indent="-228600" algn="l">
              <a:spcBef>
                <a:spcPts val="180"/>
              </a:spcBef>
              <a:spcAft>
                <a:spcPts val="0"/>
              </a:spcAft>
              <a:buSzPts val="900"/>
              <a:buFont typeface="Calibri"/>
              <a:buNone/>
              <a:defRPr sz="900"/>
            </a:lvl2pPr>
            <a:lvl3pPr marL="1371600" lvl="2" indent="-228600" algn="l">
              <a:spcBef>
                <a:spcPts val="150"/>
              </a:spcBef>
              <a:spcAft>
                <a:spcPts val="0"/>
              </a:spcAft>
              <a:buSzPts val="750"/>
              <a:buFont typeface="Calibri"/>
              <a:buNone/>
              <a:defRPr sz="750"/>
            </a:lvl3pPr>
            <a:lvl4pPr marL="1828800" lvl="3" indent="-228600" algn="l">
              <a:spcBef>
                <a:spcPts val="135"/>
              </a:spcBef>
              <a:spcAft>
                <a:spcPts val="0"/>
              </a:spcAft>
              <a:buSzPts val="675"/>
              <a:buFont typeface="Calibri"/>
              <a:buNone/>
              <a:defRPr sz="675"/>
            </a:lvl4pPr>
            <a:lvl5pPr marL="2286000" lvl="4" indent="-228600" algn="l">
              <a:spcBef>
                <a:spcPts val="135"/>
              </a:spcBef>
              <a:spcAft>
                <a:spcPts val="0"/>
              </a:spcAft>
              <a:buSzPts val="675"/>
              <a:buFont typeface="Calibri"/>
              <a:buNone/>
              <a:defRPr sz="675"/>
            </a:lvl5pPr>
            <a:lvl6pPr marL="2743200" lvl="5" indent="-228600" algn="l">
              <a:spcBef>
                <a:spcPts val="135"/>
              </a:spcBef>
              <a:spcAft>
                <a:spcPts val="0"/>
              </a:spcAft>
              <a:buSzPts val="675"/>
              <a:buFont typeface="Calibri"/>
              <a:buNone/>
              <a:defRPr sz="675"/>
            </a:lvl6pPr>
            <a:lvl7pPr marL="3200400" lvl="6" indent="-228600" algn="l">
              <a:spcBef>
                <a:spcPts val="135"/>
              </a:spcBef>
              <a:spcAft>
                <a:spcPts val="0"/>
              </a:spcAft>
              <a:buSzPts val="675"/>
              <a:buFont typeface="Calibri"/>
              <a:buNone/>
              <a:defRPr sz="675"/>
            </a:lvl7pPr>
            <a:lvl8pPr marL="3657600" lvl="7" indent="-228600" algn="l">
              <a:spcBef>
                <a:spcPts val="135"/>
              </a:spcBef>
              <a:spcAft>
                <a:spcPts val="0"/>
              </a:spcAft>
              <a:buSzPts val="675"/>
              <a:buFont typeface="Calibri"/>
              <a:buNone/>
              <a:defRPr sz="675"/>
            </a:lvl8pPr>
            <a:lvl9pPr marL="4114800" lvl="8" indent="-228600" algn="l">
              <a:spcBef>
                <a:spcPts val="135"/>
              </a:spcBef>
              <a:spcAft>
                <a:spcPts val="0"/>
              </a:spcAft>
              <a:buSzPts val="675"/>
              <a:buFont typeface="Calibri"/>
              <a:buNone/>
              <a:defRPr sz="675"/>
            </a:lvl9pPr>
          </a:lstStyle>
          <a:p>
            <a:endParaRPr/>
          </a:p>
        </p:txBody>
      </p:sp>
      <p:sp>
        <p:nvSpPr>
          <p:cNvPr id="57" name="Google Shape;57;p37"/>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2551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38"/>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A5002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rgbClr val="A50021"/>
              </a:buClr>
              <a:buSzPts val="2100"/>
              <a:buFont typeface="Calibri"/>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A5002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rgbClr val="A50021"/>
              </a:buClr>
              <a:buSzPts val="1500"/>
              <a:buFont typeface="Calibri"/>
              <a:buNone/>
              <a:defRPr sz="1500" b="0" i="0" u="none" strike="noStrike" cap="none">
                <a:solidFill>
                  <a:schemeClr val="dk1"/>
                </a:solidFill>
                <a:latin typeface="Calibri"/>
                <a:ea typeface="Calibri"/>
                <a:cs typeface="Calibri"/>
                <a:sym typeface="Calibri"/>
              </a:defRPr>
            </a:lvl9pPr>
          </a:lstStyle>
          <a:p>
            <a:endParaRPr/>
          </a:p>
        </p:txBody>
      </p:sp>
      <p:sp>
        <p:nvSpPr>
          <p:cNvPr id="61" name="Google Shape;61;p3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SzPts val="1050"/>
              <a:buFont typeface="Calibri"/>
              <a:buNone/>
              <a:defRPr sz="1050"/>
            </a:lvl1pPr>
            <a:lvl2pPr marL="914400" lvl="1" indent="-228600" algn="l">
              <a:spcBef>
                <a:spcPts val="180"/>
              </a:spcBef>
              <a:spcAft>
                <a:spcPts val="0"/>
              </a:spcAft>
              <a:buSzPts val="900"/>
              <a:buFont typeface="Calibri"/>
              <a:buNone/>
              <a:defRPr sz="900"/>
            </a:lvl2pPr>
            <a:lvl3pPr marL="1371600" lvl="2" indent="-228600" algn="l">
              <a:spcBef>
                <a:spcPts val="150"/>
              </a:spcBef>
              <a:spcAft>
                <a:spcPts val="0"/>
              </a:spcAft>
              <a:buSzPts val="750"/>
              <a:buFont typeface="Calibri"/>
              <a:buNone/>
              <a:defRPr sz="750"/>
            </a:lvl3pPr>
            <a:lvl4pPr marL="1828800" lvl="3" indent="-228600" algn="l">
              <a:spcBef>
                <a:spcPts val="135"/>
              </a:spcBef>
              <a:spcAft>
                <a:spcPts val="0"/>
              </a:spcAft>
              <a:buSzPts val="675"/>
              <a:buFont typeface="Calibri"/>
              <a:buNone/>
              <a:defRPr sz="675"/>
            </a:lvl4pPr>
            <a:lvl5pPr marL="2286000" lvl="4" indent="-228600" algn="l">
              <a:spcBef>
                <a:spcPts val="135"/>
              </a:spcBef>
              <a:spcAft>
                <a:spcPts val="0"/>
              </a:spcAft>
              <a:buSzPts val="675"/>
              <a:buFont typeface="Calibri"/>
              <a:buNone/>
              <a:defRPr sz="675"/>
            </a:lvl5pPr>
            <a:lvl6pPr marL="2743200" lvl="5" indent="-228600" algn="l">
              <a:spcBef>
                <a:spcPts val="135"/>
              </a:spcBef>
              <a:spcAft>
                <a:spcPts val="0"/>
              </a:spcAft>
              <a:buSzPts val="675"/>
              <a:buFont typeface="Calibri"/>
              <a:buNone/>
              <a:defRPr sz="675"/>
            </a:lvl6pPr>
            <a:lvl7pPr marL="3200400" lvl="6" indent="-228600" algn="l">
              <a:spcBef>
                <a:spcPts val="135"/>
              </a:spcBef>
              <a:spcAft>
                <a:spcPts val="0"/>
              </a:spcAft>
              <a:buSzPts val="675"/>
              <a:buFont typeface="Calibri"/>
              <a:buNone/>
              <a:defRPr sz="675"/>
            </a:lvl7pPr>
            <a:lvl8pPr marL="3657600" lvl="7" indent="-228600" algn="l">
              <a:spcBef>
                <a:spcPts val="135"/>
              </a:spcBef>
              <a:spcAft>
                <a:spcPts val="0"/>
              </a:spcAft>
              <a:buSzPts val="675"/>
              <a:buFont typeface="Calibri"/>
              <a:buNone/>
              <a:defRPr sz="675"/>
            </a:lvl8pPr>
            <a:lvl9pPr marL="4114800" lvl="8" indent="-228600" algn="l">
              <a:spcBef>
                <a:spcPts val="135"/>
              </a:spcBef>
              <a:spcAft>
                <a:spcPts val="0"/>
              </a:spcAft>
              <a:buSzPts val="675"/>
              <a:buFont typeface="Calibri"/>
              <a:buNone/>
              <a:defRPr sz="675"/>
            </a:lvl9pPr>
          </a:lstStyle>
          <a:p>
            <a:endParaRPr/>
          </a:p>
        </p:txBody>
      </p:sp>
      <p:sp>
        <p:nvSpPr>
          <p:cNvPr id="62" name="Google Shape;62;p38"/>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035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A8D0-EFD1-4AB2-8692-7E329B2BE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6B582-F5B6-4539-A4D3-4BA6411CAC0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FC3E9E-631E-426C-BCEA-7A72DD6F0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EEEA8-2DB7-499A-A683-D63344CFC8BA}"/>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845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3"/>
        <p:cNvGrpSpPr/>
        <p:nvPr/>
      </p:nvGrpSpPr>
      <p:grpSpPr>
        <a:xfrm>
          <a:off x="0" y="0"/>
          <a:ext cx="0" cy="0"/>
          <a:chOff x="0" y="0"/>
          <a:chExt cx="0" cy="0"/>
        </a:xfrm>
      </p:grpSpPr>
      <p:sp>
        <p:nvSpPr>
          <p:cNvPr id="64" name="Google Shape;64;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39"/>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39"/>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351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40"/>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40"/>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514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lip Art">
  <p:cSld name="Title, Text and Clip Ar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4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41"/>
          <p:cNvSpPr>
            <a:spLocks noGrp="1"/>
          </p:cNvSpPr>
          <p:nvPr>
            <p:ph type="clipArt"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A50021"/>
              </a:buClr>
              <a:buSzPts val="2400"/>
              <a:buFont typeface="Calibri"/>
              <a:buChar char="•"/>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rgbClr val="A50021"/>
              </a:buClr>
              <a:buSzPts val="2100"/>
              <a:buFont typeface="Calibri"/>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A5002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4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41"/>
          <p:cNvSpPr>
            <a:spLocks noGrp="1"/>
          </p:cNvSpPr>
          <p:nvPr>
            <p:ph type="pic" idx="3"/>
          </p:nvPr>
        </p:nvSpPr>
        <p:spPr>
          <a:xfrm>
            <a:off x="914400" y="6553200"/>
            <a:ext cx="1219200" cy="914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A50021"/>
              </a:buClr>
              <a:buSzPts val="2400"/>
              <a:buFont typeface="Calibri"/>
              <a:buChar char="•"/>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rgbClr val="A50021"/>
              </a:buClr>
              <a:buSzPts val="2100"/>
              <a:buFont typeface="Calibri"/>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A5002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57415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2"/>
          <p:cNvSpPr>
            <a:spLocks noGrp="1"/>
          </p:cNvSpPr>
          <p:nvPr>
            <p:ph type="clipArt" idx="2"/>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A50021"/>
              </a:buClr>
              <a:buSzPts val="2400"/>
              <a:buFont typeface="Calibri"/>
              <a:buChar char="•"/>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rgbClr val="A50021"/>
              </a:buClr>
              <a:buSzPts val="2100"/>
              <a:buFont typeface="Calibri"/>
              <a:buChar char="–"/>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rgbClr val="A5002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
        <p:nvSpPr>
          <p:cNvPr id="81" name="Google Shape;81;p42"/>
          <p:cNvSpPr txBox="1">
            <a:spLocks noGrp="1"/>
          </p:cNvSpPr>
          <p:nvPr>
            <p:ph type="body" idx="1"/>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 name="Google Shape;82;p4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4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867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3"/>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2802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0"/>
          <p:cNvSpPr/>
          <p:nvPr/>
        </p:nvSpPr>
        <p:spPr>
          <a:xfrm>
            <a:off x="0" y="0"/>
            <a:ext cx="12192000" cy="1447800"/>
          </a:xfrm>
          <a:prstGeom prst="rect">
            <a:avLst/>
          </a:prstGeom>
          <a:gradFill>
            <a:gsLst>
              <a:gs pos="0">
                <a:srgbClr val="AEDCF0"/>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21" name="Google Shape;21;p30"/>
          <p:cNvCxnSpPr/>
          <p:nvPr/>
        </p:nvCxnSpPr>
        <p:spPr>
          <a:xfrm>
            <a:off x="914400" y="3733800"/>
            <a:ext cx="10363200" cy="0"/>
          </a:xfrm>
          <a:prstGeom prst="straightConnector1">
            <a:avLst/>
          </a:prstGeom>
          <a:noFill/>
          <a:ln w="76200" cap="flat" cmpd="sng">
            <a:solidFill>
              <a:srgbClr val="A50021"/>
            </a:solidFill>
            <a:prstDash val="solid"/>
            <a:round/>
            <a:headEnd type="none" w="med" len="med"/>
            <a:tailEnd type="none" w="med" len="med"/>
          </a:ln>
        </p:spPr>
      </p:cxnSp>
      <p:pic>
        <p:nvPicPr>
          <p:cNvPr id="22" name="Google Shape;22;p30" descr="mdol_green"/>
          <p:cNvPicPr preferRelativeResize="0"/>
          <p:nvPr/>
        </p:nvPicPr>
        <p:blipFill rotWithShape="1">
          <a:blip r:embed="rId2">
            <a:alphaModFix/>
          </a:blip>
          <a:srcRect/>
          <a:stretch/>
        </p:blipFill>
        <p:spPr>
          <a:xfrm>
            <a:off x="508000" y="6177963"/>
            <a:ext cx="812800" cy="444500"/>
          </a:xfrm>
          <a:prstGeom prst="rect">
            <a:avLst/>
          </a:prstGeom>
          <a:noFill/>
          <a:ln>
            <a:noFill/>
          </a:ln>
        </p:spPr>
      </p:pic>
      <p:sp>
        <p:nvSpPr>
          <p:cNvPr id="23" name="Google Shape;23;p3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500">
                <a:solidFill>
                  <a:srgbClr val="A5002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SzPts val="2400"/>
              <a:buFont typeface="Calibri"/>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pic>
        <p:nvPicPr>
          <p:cNvPr id="25" name="Google Shape;25;p30"/>
          <p:cNvPicPr preferRelativeResize="0"/>
          <p:nvPr/>
        </p:nvPicPr>
        <p:blipFill rotWithShape="1">
          <a:blip r:embed="rId3">
            <a:alphaModFix/>
          </a:blip>
          <a:srcRect/>
          <a:stretch/>
        </p:blipFill>
        <p:spPr>
          <a:xfrm>
            <a:off x="4103275" y="723900"/>
            <a:ext cx="3985451" cy="1070518"/>
          </a:xfrm>
          <a:prstGeom prst="rect">
            <a:avLst/>
          </a:prstGeom>
          <a:noFill/>
          <a:ln>
            <a:noFill/>
          </a:ln>
        </p:spPr>
      </p:pic>
      <p:sp>
        <p:nvSpPr>
          <p:cNvPr id="26" name="Google Shape;26;p30"/>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0"/>
          <p:cNvPicPr preferRelativeResize="0"/>
          <p:nvPr/>
        </p:nvPicPr>
        <p:blipFill rotWithShape="1">
          <a:blip r:embed="rId4">
            <a:alphaModFix/>
          </a:blip>
          <a:srcRect/>
          <a:stretch/>
        </p:blipFill>
        <p:spPr>
          <a:xfrm>
            <a:off x="1828802" y="6177964"/>
            <a:ext cx="8534399" cy="346619"/>
          </a:xfrm>
          <a:prstGeom prst="rect">
            <a:avLst/>
          </a:prstGeom>
          <a:noFill/>
          <a:ln>
            <a:noFill/>
          </a:ln>
        </p:spPr>
      </p:pic>
    </p:spTree>
    <p:extLst>
      <p:ext uri="{BB962C8B-B14F-4D97-AF65-F5344CB8AC3E}">
        <p14:creationId xmlns:p14="http://schemas.microsoft.com/office/powerpoint/2010/main" val="45550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76B582-F5B6-4539-A4D3-4BA6411CAC0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FC3E9E-631E-426C-BCEA-7A72DD6F0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3EEEA8-2DB7-499A-A683-D63344CFC8BA}"/>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965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900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44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68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8332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804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6176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3894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1192" y="1717040"/>
            <a:ext cx="11029616" cy="4271009"/>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endParaRPr lang="en-US"/>
          </a:p>
        </p:txBody>
      </p:sp>
      <p:sp>
        <p:nvSpPr>
          <p:cNvPr id="5" name="Footer Placeholder 4"/>
          <p:cNvSpPr>
            <a:spLocks noGrp="1"/>
          </p:cNvSpPr>
          <p:nvPr>
            <p:ph type="ftr" sz="quarter" idx="3"/>
          </p:nvPr>
        </p:nvSpPr>
        <p:spPr>
          <a:xfrm>
            <a:off x="2124950" y="6423914"/>
            <a:ext cx="5373451"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userDrawn="1"/>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56" r:id="rId4"/>
    <p:sldLayoutId id="2147483757" r:id="rId5"/>
    <p:sldLayoutId id="2147483758" r:id="rId6"/>
    <p:sldLayoutId id="2147483759" r:id="rId7"/>
    <p:sldLayoutId id="2147483711" r:id="rId8"/>
    <p:sldLayoutId id="2147483706" r:id="rId9"/>
    <p:sldLayoutId id="2147483709" r:id="rId10"/>
    <p:sldLayoutId id="2147483707" r:id="rId11"/>
    <p:sldLayoutId id="2147483708" r:id="rId12"/>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ts val="0"/>
        </a:spcBef>
        <a:spcAft>
          <a:spcPts val="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ts val="0"/>
        </a:spcBef>
        <a:spcAft>
          <a:spcPts val="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ts val="0"/>
        </a:spcBef>
        <a:spcAft>
          <a:spcPts val="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ts val="0"/>
        </a:spcBef>
        <a:spcAft>
          <a:spcPts val="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ts val="0"/>
        </a:spcBef>
        <a:spcAft>
          <a:spcPts val="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p:nvPr/>
        </p:nvSpPr>
        <p:spPr>
          <a:xfrm>
            <a:off x="0" y="0"/>
            <a:ext cx="12192000" cy="1447800"/>
          </a:xfrm>
          <a:prstGeom prst="rect">
            <a:avLst/>
          </a:prstGeom>
          <a:gradFill>
            <a:gsLst>
              <a:gs pos="0">
                <a:srgbClr val="AEDCF0"/>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 name="Google Shape;11;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5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2pPr>
            <a:lvl3pPr marR="0" lvl="2"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3pPr>
            <a:lvl4pPr marR="0" lvl="3"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4pPr>
            <a:lvl5pPr marR="0" lvl="4"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5pPr>
            <a:lvl6pPr marR="0" lvl="5"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6pPr>
            <a:lvl7pPr marR="0" lvl="6"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7pPr>
            <a:lvl8pPr marR="0" lvl="7"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8pPr>
            <a:lvl9pPr marR="0" lvl="8" algn="ctr" rtl="0">
              <a:spcBef>
                <a:spcPts val="0"/>
              </a:spcBef>
              <a:spcAft>
                <a:spcPts val="0"/>
              </a:spcAft>
              <a:buSzPts val="1400"/>
              <a:buNone/>
              <a:defRPr sz="4050" b="0" i="0" u="none" strike="noStrike" cap="none">
                <a:solidFill>
                  <a:schemeClr val="dk2"/>
                </a:solidFill>
                <a:latin typeface="Twentieth Century"/>
                <a:ea typeface="Twentieth Century"/>
                <a:cs typeface="Twentieth Century"/>
                <a:sym typeface="Twentieth Century"/>
              </a:defRPr>
            </a:lvl9pPr>
          </a:lstStyle>
          <a:p>
            <a:endParaRPr/>
          </a:p>
        </p:txBody>
      </p:sp>
      <p:sp>
        <p:nvSpPr>
          <p:cNvPr id="12" name="Google Shape;12;p29"/>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A5002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rgbClr val="A50021"/>
              </a:buClr>
              <a:buSzPts val="2100"/>
              <a:buFont typeface="Calibri"/>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rgbClr val="A5002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rgbClr val="A5002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Twentieth Century"/>
              <a:buNone/>
              <a:defRPr sz="9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29"/>
          <p:cNvCxnSpPr/>
          <p:nvPr/>
        </p:nvCxnSpPr>
        <p:spPr>
          <a:xfrm>
            <a:off x="0" y="1447800"/>
            <a:ext cx="12192000" cy="0"/>
          </a:xfrm>
          <a:prstGeom prst="straightConnector1">
            <a:avLst/>
          </a:prstGeom>
          <a:noFill/>
          <a:ln w="25400" cap="flat" cmpd="sng">
            <a:solidFill>
              <a:srgbClr val="A50021"/>
            </a:solidFill>
            <a:prstDash val="solid"/>
            <a:round/>
            <a:headEnd type="none" w="med" len="med"/>
            <a:tailEnd type="none" w="med" len="med"/>
          </a:ln>
        </p:spPr>
      </p:cxnSp>
      <p:cxnSp>
        <p:nvCxnSpPr>
          <p:cNvPr id="15" name="Google Shape;15;p29"/>
          <p:cNvCxnSpPr/>
          <p:nvPr/>
        </p:nvCxnSpPr>
        <p:spPr>
          <a:xfrm>
            <a:off x="11277600" y="6213849"/>
            <a:ext cx="0" cy="381000"/>
          </a:xfrm>
          <a:prstGeom prst="straightConnector1">
            <a:avLst/>
          </a:prstGeom>
          <a:noFill/>
          <a:ln w="12700" cap="flat" cmpd="sng">
            <a:solidFill>
              <a:srgbClr val="A50021"/>
            </a:solidFill>
            <a:prstDash val="solid"/>
            <a:round/>
            <a:headEnd type="none" w="med" len="med"/>
            <a:tailEnd type="none" w="med" len="med"/>
          </a:ln>
        </p:spPr>
      </p:cxnSp>
      <p:sp>
        <p:nvSpPr>
          <p:cNvPr id="16" name="Google Shape;16;p29"/>
          <p:cNvSpPr/>
          <p:nvPr/>
        </p:nvSpPr>
        <p:spPr>
          <a:xfrm>
            <a:off x="10363200" y="6262744"/>
            <a:ext cx="997439" cy="2694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Calibri"/>
              <a:buNone/>
            </a:pPr>
            <a:r>
              <a:rPr lang="en-US" sz="900" b="0" i="0" u="none" strike="noStrike" cap="none">
                <a:solidFill>
                  <a:srgbClr val="000000"/>
                </a:solidFill>
                <a:latin typeface="Calibri"/>
                <a:ea typeface="Calibri"/>
                <a:cs typeface="Calibri"/>
                <a:sym typeface="Calibri"/>
              </a:rPr>
              <a:t>April 2021</a:t>
            </a:r>
            <a:endParaRPr/>
          </a:p>
        </p:txBody>
      </p:sp>
      <p:pic>
        <p:nvPicPr>
          <p:cNvPr id="17" name="Google Shape;17;p29"/>
          <p:cNvPicPr preferRelativeResize="0"/>
          <p:nvPr/>
        </p:nvPicPr>
        <p:blipFill rotWithShape="1">
          <a:blip r:embed="rId15">
            <a:alphaModFix/>
          </a:blip>
          <a:srcRect/>
          <a:stretch/>
        </p:blipFill>
        <p:spPr>
          <a:xfrm>
            <a:off x="5172456" y="6213849"/>
            <a:ext cx="1847088" cy="496140"/>
          </a:xfrm>
          <a:prstGeom prst="rect">
            <a:avLst/>
          </a:prstGeom>
          <a:noFill/>
          <a:ln>
            <a:noFill/>
          </a:ln>
        </p:spPr>
      </p:pic>
      <p:sp>
        <p:nvSpPr>
          <p:cNvPr id="18" name="Google Shape;18;p29"/>
          <p:cNvSpPr txBox="1"/>
          <p:nvPr/>
        </p:nvSpPr>
        <p:spPr>
          <a:xfrm>
            <a:off x="721444" y="6347168"/>
            <a:ext cx="208191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rgbClr val="7A0000"/>
                </a:solidFill>
                <a:latin typeface="Calibri"/>
                <a:ea typeface="Calibri"/>
                <a:cs typeface="Calibri"/>
                <a:sym typeface="Calibri"/>
              </a:rPr>
              <a:t>Maine CareerCenters Services</a:t>
            </a:r>
            <a:endParaRPr/>
          </a:p>
        </p:txBody>
      </p:sp>
    </p:spTree>
    <p:extLst>
      <p:ext uri="{BB962C8B-B14F-4D97-AF65-F5344CB8AC3E}">
        <p14:creationId xmlns:p14="http://schemas.microsoft.com/office/powerpoint/2010/main" val="2768899888"/>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joblink.main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mainecareercenter.gov/index.shtml"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maineadulted.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s://penobscot.jobcorps.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loring.jobcorps.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emdc.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workforcesolutionsme.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cap-me.org/"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hyperlink" Target="mailto:MaineDOL.CareerCenter@maine.gov"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www.mainecareercenter.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maine.gov/jobspla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87845D-00F1-4690-9016-6408EA4F1F04}"/>
              </a:ext>
            </a:extLst>
          </p:cNvPr>
          <p:cNvSpPr>
            <a:spLocks noGrp="1"/>
          </p:cNvSpPr>
          <p:nvPr>
            <p:ph type="ctrTitle"/>
          </p:nvPr>
        </p:nvSpPr>
        <p:spPr/>
        <p:txBody>
          <a:bodyPr/>
          <a:lstStyle/>
          <a:p>
            <a:r>
              <a:rPr lang="en-US" dirty="0"/>
              <a:t>State of Maine Navigators – Community of Practice</a:t>
            </a:r>
          </a:p>
        </p:txBody>
      </p:sp>
      <p:sp>
        <p:nvSpPr>
          <p:cNvPr id="6" name="Subtitle 5">
            <a:extLst>
              <a:ext uri="{FF2B5EF4-FFF2-40B4-BE49-F238E27FC236}">
                <a16:creationId xmlns:a16="http://schemas.microsoft.com/office/drawing/2014/main" id="{EC47855B-D3A6-4E7F-8895-AAE9C63D2750}"/>
              </a:ext>
            </a:extLst>
          </p:cNvPr>
          <p:cNvSpPr>
            <a:spLocks noGrp="1"/>
          </p:cNvSpPr>
          <p:nvPr>
            <p:ph type="subTitle" idx="1"/>
          </p:nvPr>
        </p:nvSpPr>
        <p:spPr/>
        <p:txBody>
          <a:bodyPr/>
          <a:lstStyle/>
          <a:p>
            <a:r>
              <a:rPr lang="en-US" dirty="0"/>
              <a:t>December 6, 2022</a:t>
            </a:r>
          </a:p>
        </p:txBody>
      </p:sp>
      <p:sp>
        <p:nvSpPr>
          <p:cNvPr id="3" name="Slide Number Placeholder 2">
            <a:extLst>
              <a:ext uri="{FF2B5EF4-FFF2-40B4-BE49-F238E27FC236}">
                <a16:creationId xmlns:a16="http://schemas.microsoft.com/office/drawing/2014/main" id="{CF2DE3A2-7848-447F-9BAD-2E46C9908622}"/>
              </a:ext>
            </a:extLst>
          </p:cNvPr>
          <p:cNvSpPr>
            <a:spLocks noGrp="1"/>
          </p:cNvSpPr>
          <p:nvPr>
            <p:ph type="sldNum" sz="quarter" idx="12"/>
          </p:nvPr>
        </p:nvSpPr>
        <p:spPr/>
        <p:txBody>
          <a:bodyPr/>
          <a:lstStyle/>
          <a:p>
            <a:fld id="{3A98EE3D-8CD1-4C3F-BD1C-C98C9596463C}" type="slidenum">
              <a:rPr lang="en-US" smtClean="0"/>
              <a:t>1</a:t>
            </a:fld>
            <a:endParaRPr lang="en-US"/>
          </a:p>
        </p:txBody>
      </p:sp>
      <p:pic>
        <p:nvPicPr>
          <p:cNvPr id="8" name="Picture 7">
            <a:extLst>
              <a:ext uri="{FF2B5EF4-FFF2-40B4-BE49-F238E27FC236}">
                <a16:creationId xmlns:a16="http://schemas.microsoft.com/office/drawing/2014/main" id="{F67A0011-5964-451B-B772-7CE55E86C8D8}"/>
              </a:ext>
            </a:extLst>
          </p:cNvPr>
          <p:cNvPicPr>
            <a:picLocks noChangeAspect="1"/>
          </p:cNvPicPr>
          <p:nvPr/>
        </p:nvPicPr>
        <p:blipFill rotWithShape="1">
          <a:blip r:embed="rId3"/>
          <a:srcRect l="58174" t="10912" r="30063" b="78140"/>
          <a:stretch/>
        </p:blipFill>
        <p:spPr>
          <a:xfrm>
            <a:off x="640849" y="3340544"/>
            <a:ext cx="2755521" cy="721242"/>
          </a:xfrm>
          <a:prstGeom prst="rect">
            <a:avLst/>
          </a:prstGeom>
        </p:spPr>
      </p:pic>
      <p:pic>
        <p:nvPicPr>
          <p:cNvPr id="12" name="Picture 11">
            <a:extLst>
              <a:ext uri="{FF2B5EF4-FFF2-40B4-BE49-F238E27FC236}">
                <a16:creationId xmlns:a16="http://schemas.microsoft.com/office/drawing/2014/main" id="{B1CBE890-BA6E-4783-AEE4-457E60371CD2}"/>
              </a:ext>
            </a:extLst>
          </p:cNvPr>
          <p:cNvPicPr>
            <a:picLocks noChangeAspect="1"/>
          </p:cNvPicPr>
          <p:nvPr/>
        </p:nvPicPr>
        <p:blipFill>
          <a:blip r:embed="rId4"/>
          <a:stretch>
            <a:fillRect/>
          </a:stretch>
        </p:blipFill>
        <p:spPr>
          <a:xfrm>
            <a:off x="947326" y="4499641"/>
            <a:ext cx="1369483" cy="1337928"/>
          </a:xfrm>
          <a:prstGeom prst="rect">
            <a:avLst/>
          </a:prstGeom>
        </p:spPr>
      </p:pic>
      <p:pic>
        <p:nvPicPr>
          <p:cNvPr id="14" name="Picture 13">
            <a:extLst>
              <a:ext uri="{FF2B5EF4-FFF2-40B4-BE49-F238E27FC236}">
                <a16:creationId xmlns:a16="http://schemas.microsoft.com/office/drawing/2014/main" id="{B7890335-069C-45E7-AC97-DA9B9B700FCF}"/>
              </a:ext>
            </a:extLst>
          </p:cNvPr>
          <p:cNvPicPr>
            <a:picLocks noChangeAspect="1"/>
          </p:cNvPicPr>
          <p:nvPr/>
        </p:nvPicPr>
        <p:blipFill>
          <a:blip r:embed="rId5"/>
          <a:stretch>
            <a:fillRect/>
          </a:stretch>
        </p:blipFill>
        <p:spPr>
          <a:xfrm>
            <a:off x="8560110" y="4495376"/>
            <a:ext cx="2684564" cy="1292103"/>
          </a:xfrm>
          <a:prstGeom prst="rect">
            <a:avLst/>
          </a:prstGeom>
        </p:spPr>
      </p:pic>
      <p:pic>
        <p:nvPicPr>
          <p:cNvPr id="16" name="Picture 15">
            <a:extLst>
              <a:ext uri="{FF2B5EF4-FFF2-40B4-BE49-F238E27FC236}">
                <a16:creationId xmlns:a16="http://schemas.microsoft.com/office/drawing/2014/main" id="{81A9C58D-E79C-42C3-9CA4-D7E54B2E924B}"/>
              </a:ext>
            </a:extLst>
          </p:cNvPr>
          <p:cNvPicPr>
            <a:picLocks noChangeAspect="1"/>
          </p:cNvPicPr>
          <p:nvPr/>
        </p:nvPicPr>
        <p:blipFill>
          <a:blip r:embed="rId6"/>
          <a:stretch>
            <a:fillRect/>
          </a:stretch>
        </p:blipFill>
        <p:spPr>
          <a:xfrm>
            <a:off x="8512341" y="3340095"/>
            <a:ext cx="2045959" cy="721691"/>
          </a:xfrm>
          <a:prstGeom prst="rect">
            <a:avLst/>
          </a:prstGeom>
        </p:spPr>
      </p:pic>
      <p:pic>
        <p:nvPicPr>
          <p:cNvPr id="18" name="Picture 17">
            <a:extLst>
              <a:ext uri="{FF2B5EF4-FFF2-40B4-BE49-F238E27FC236}">
                <a16:creationId xmlns:a16="http://schemas.microsoft.com/office/drawing/2014/main" id="{9DB2BD40-9B9F-4309-B91D-80AA8575BBAF}"/>
              </a:ext>
            </a:extLst>
          </p:cNvPr>
          <p:cNvPicPr>
            <a:picLocks noChangeAspect="1"/>
          </p:cNvPicPr>
          <p:nvPr/>
        </p:nvPicPr>
        <p:blipFill>
          <a:blip r:embed="rId7"/>
          <a:stretch>
            <a:fillRect/>
          </a:stretch>
        </p:blipFill>
        <p:spPr>
          <a:xfrm>
            <a:off x="5660370" y="4478529"/>
            <a:ext cx="2305518" cy="1292103"/>
          </a:xfrm>
          <a:prstGeom prst="rect">
            <a:avLst/>
          </a:prstGeom>
        </p:spPr>
      </p:pic>
      <p:pic>
        <p:nvPicPr>
          <p:cNvPr id="20" name="Picture 19">
            <a:extLst>
              <a:ext uri="{FF2B5EF4-FFF2-40B4-BE49-F238E27FC236}">
                <a16:creationId xmlns:a16="http://schemas.microsoft.com/office/drawing/2014/main" id="{9E895E31-1D6E-4C35-89C4-E17E098AE2E0}"/>
              </a:ext>
            </a:extLst>
          </p:cNvPr>
          <p:cNvPicPr>
            <a:picLocks noChangeAspect="1"/>
          </p:cNvPicPr>
          <p:nvPr/>
        </p:nvPicPr>
        <p:blipFill>
          <a:blip r:embed="rId8"/>
          <a:stretch>
            <a:fillRect/>
          </a:stretch>
        </p:blipFill>
        <p:spPr>
          <a:xfrm>
            <a:off x="3010656" y="4461685"/>
            <a:ext cx="2055493" cy="1325793"/>
          </a:xfrm>
          <a:prstGeom prst="rect">
            <a:avLst/>
          </a:prstGeom>
        </p:spPr>
      </p:pic>
      <p:pic>
        <p:nvPicPr>
          <p:cNvPr id="22" name="Picture 21">
            <a:extLst>
              <a:ext uri="{FF2B5EF4-FFF2-40B4-BE49-F238E27FC236}">
                <a16:creationId xmlns:a16="http://schemas.microsoft.com/office/drawing/2014/main" id="{69AC499C-4E18-43A3-A87E-C113CED8B226}"/>
              </a:ext>
            </a:extLst>
          </p:cNvPr>
          <p:cNvPicPr>
            <a:picLocks noChangeAspect="1"/>
          </p:cNvPicPr>
          <p:nvPr/>
        </p:nvPicPr>
        <p:blipFill>
          <a:blip r:embed="rId9"/>
          <a:stretch>
            <a:fillRect/>
          </a:stretch>
        </p:blipFill>
        <p:spPr>
          <a:xfrm>
            <a:off x="4395893" y="3339177"/>
            <a:ext cx="3116925" cy="722609"/>
          </a:xfrm>
          <a:prstGeom prst="rect">
            <a:avLst/>
          </a:prstGeom>
        </p:spPr>
      </p:pic>
    </p:spTree>
    <p:extLst>
      <p:ext uri="{BB962C8B-B14F-4D97-AF65-F5344CB8AC3E}">
        <p14:creationId xmlns:p14="http://schemas.microsoft.com/office/powerpoint/2010/main" val="52539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BC92-C871-453C-9493-1387B67B12F6}"/>
              </a:ext>
            </a:extLst>
          </p:cNvPr>
          <p:cNvSpPr>
            <a:spLocks noGrp="1"/>
          </p:cNvSpPr>
          <p:nvPr>
            <p:ph type="title"/>
          </p:nvPr>
        </p:nvSpPr>
        <p:spPr/>
        <p:txBody>
          <a:bodyPr/>
          <a:lstStyle/>
          <a:p>
            <a:r>
              <a:rPr lang="en-US" sz="4400" b="1" dirty="0">
                <a:solidFill>
                  <a:schemeClr val="accent2"/>
                </a:solidFill>
              </a:rPr>
              <a:t>Our Locations</a:t>
            </a:r>
            <a:endParaRPr lang="en-US" dirty="0">
              <a:solidFill>
                <a:schemeClr val="accent2"/>
              </a:solidFill>
            </a:endParaRPr>
          </a:p>
        </p:txBody>
      </p:sp>
      <p:sp>
        <p:nvSpPr>
          <p:cNvPr id="3" name="Text Placeholder 2">
            <a:extLst>
              <a:ext uri="{FF2B5EF4-FFF2-40B4-BE49-F238E27FC236}">
                <a16:creationId xmlns:a16="http://schemas.microsoft.com/office/drawing/2014/main" id="{9086F2B2-7E46-4073-B0C1-FD7D33B2C8BC}"/>
              </a:ext>
            </a:extLst>
          </p:cNvPr>
          <p:cNvSpPr>
            <a:spLocks noGrp="1"/>
          </p:cNvSpPr>
          <p:nvPr>
            <p:ph type="body" idx="1"/>
          </p:nvPr>
        </p:nvSpPr>
        <p:spPr>
          <a:xfrm>
            <a:off x="851746" y="1545025"/>
            <a:ext cx="4905375" cy="4837197"/>
          </a:xfrm>
        </p:spPr>
        <p:txBody>
          <a:bodyPr/>
          <a:lstStyle/>
          <a:p>
            <a:pPr marL="0" lvl="0" indent="0">
              <a:spcBef>
                <a:spcPts val="0"/>
              </a:spcBef>
              <a:buNone/>
            </a:pPr>
            <a:r>
              <a:rPr lang="en-US" sz="2400" b="1" dirty="0">
                <a:solidFill>
                  <a:srgbClr val="C00000"/>
                </a:solidFill>
              </a:rPr>
              <a:t>There are 12 </a:t>
            </a:r>
            <a:r>
              <a:rPr lang="en-US" sz="2400" b="1" dirty="0" err="1">
                <a:solidFill>
                  <a:srgbClr val="C00000"/>
                </a:solidFill>
              </a:rPr>
              <a:t>CareerCenters</a:t>
            </a:r>
            <a:r>
              <a:rPr lang="en-US" sz="2400" b="1" dirty="0">
                <a:solidFill>
                  <a:srgbClr val="C00000"/>
                </a:solidFill>
              </a:rPr>
              <a:t> in Maine</a:t>
            </a:r>
            <a:endParaRPr lang="en-US" dirty="0">
              <a:solidFill>
                <a:srgbClr val="C00000"/>
              </a:solidFill>
            </a:endParaRPr>
          </a:p>
          <a:p>
            <a:pPr marL="0" lvl="0" indent="0">
              <a:spcBef>
                <a:spcPts val="0"/>
              </a:spcBef>
              <a:buNone/>
            </a:pPr>
            <a:r>
              <a:rPr lang="en-US" sz="2400" dirty="0"/>
              <a:t>	Augusta  		</a:t>
            </a:r>
            <a:endParaRPr lang="en-US" dirty="0"/>
          </a:p>
          <a:p>
            <a:pPr marL="0" lvl="0" indent="0">
              <a:spcBef>
                <a:spcPts val="0"/>
              </a:spcBef>
              <a:buNone/>
            </a:pPr>
            <a:r>
              <a:rPr lang="en-US" sz="2400" dirty="0"/>
              <a:t>	Bangor</a:t>
            </a:r>
            <a:endParaRPr lang="en-US" dirty="0"/>
          </a:p>
          <a:p>
            <a:pPr marL="0" lvl="0" indent="0">
              <a:spcBef>
                <a:spcPts val="0"/>
              </a:spcBef>
              <a:buNone/>
            </a:pPr>
            <a:r>
              <a:rPr lang="en-US" sz="2400" dirty="0"/>
              <a:t>	Brunswick		</a:t>
            </a:r>
            <a:endParaRPr lang="en-US" dirty="0"/>
          </a:p>
          <a:p>
            <a:pPr marL="457200" lvl="1" indent="0">
              <a:spcBef>
                <a:spcPts val="0"/>
              </a:spcBef>
              <a:buNone/>
            </a:pPr>
            <a:r>
              <a:rPr lang="en-US" sz="2400" dirty="0"/>
              <a:t>	Calais</a:t>
            </a:r>
            <a:endParaRPr lang="en-US" dirty="0"/>
          </a:p>
          <a:p>
            <a:pPr marL="0" lvl="0" indent="0">
              <a:spcBef>
                <a:spcPts val="0"/>
              </a:spcBef>
              <a:buNone/>
            </a:pPr>
            <a:r>
              <a:rPr lang="en-US" sz="2400" dirty="0"/>
              <a:t>	Hinckley		</a:t>
            </a:r>
            <a:endParaRPr lang="en-US" dirty="0"/>
          </a:p>
          <a:p>
            <a:pPr marL="0" lvl="0" indent="0">
              <a:spcBef>
                <a:spcPts val="0"/>
              </a:spcBef>
              <a:buNone/>
            </a:pPr>
            <a:r>
              <a:rPr lang="en-US" sz="2400" dirty="0"/>
              <a:t>	Lewiston</a:t>
            </a:r>
            <a:endParaRPr lang="en-US" dirty="0"/>
          </a:p>
          <a:p>
            <a:pPr marL="0" lvl="0" indent="0">
              <a:spcBef>
                <a:spcPts val="0"/>
              </a:spcBef>
              <a:buNone/>
            </a:pPr>
            <a:r>
              <a:rPr lang="en-US" sz="2400" dirty="0"/>
              <a:t>	Machias		</a:t>
            </a:r>
            <a:endParaRPr lang="en-US" dirty="0"/>
          </a:p>
          <a:p>
            <a:pPr marL="0" lvl="0" indent="0">
              <a:spcBef>
                <a:spcPts val="0"/>
              </a:spcBef>
              <a:buNone/>
            </a:pPr>
            <a:r>
              <a:rPr lang="en-US" sz="2400" dirty="0"/>
              <a:t>	Portland</a:t>
            </a:r>
            <a:endParaRPr lang="en-US" dirty="0"/>
          </a:p>
          <a:p>
            <a:pPr marL="0" lvl="0" indent="0">
              <a:spcBef>
                <a:spcPts val="0"/>
              </a:spcBef>
              <a:buNone/>
            </a:pPr>
            <a:r>
              <a:rPr lang="en-US" sz="2400" dirty="0"/>
              <a:t>	Presque Isle</a:t>
            </a:r>
            <a:endParaRPr lang="en-US" dirty="0"/>
          </a:p>
          <a:p>
            <a:pPr marL="0" lvl="0" indent="0">
              <a:spcBef>
                <a:spcPts val="0"/>
              </a:spcBef>
              <a:buNone/>
            </a:pPr>
            <a:r>
              <a:rPr lang="en-US" sz="2400" dirty="0"/>
              <a:t>	Rockland		</a:t>
            </a:r>
            <a:endParaRPr lang="en-US" dirty="0"/>
          </a:p>
          <a:p>
            <a:pPr marL="0" lvl="0" indent="0">
              <a:spcBef>
                <a:spcPts val="0"/>
              </a:spcBef>
              <a:buNone/>
            </a:pPr>
            <a:r>
              <a:rPr lang="en-US" sz="2400" dirty="0"/>
              <a:t>	Springvale</a:t>
            </a:r>
            <a:endParaRPr lang="en-US" dirty="0"/>
          </a:p>
          <a:p>
            <a:pPr marL="0" lvl="0" indent="0">
              <a:spcBef>
                <a:spcPts val="0"/>
              </a:spcBef>
              <a:buNone/>
            </a:pPr>
            <a:r>
              <a:rPr lang="en-US" sz="2400" dirty="0"/>
              <a:t>	Wilton</a:t>
            </a:r>
            <a:r>
              <a:rPr lang="en-US" sz="2400" b="1" dirty="0">
                <a:latin typeface="Arial"/>
                <a:ea typeface="Arial"/>
                <a:cs typeface="Arial"/>
                <a:sym typeface="Arial"/>
              </a:rPr>
              <a:t>	</a:t>
            </a:r>
            <a:endParaRPr lang="en-US" dirty="0"/>
          </a:p>
        </p:txBody>
      </p:sp>
      <p:pic>
        <p:nvPicPr>
          <p:cNvPr id="6" name="Google Shape;129;p5" descr="solid blue map shape of the State of Maine">
            <a:extLst>
              <a:ext uri="{FF2B5EF4-FFF2-40B4-BE49-F238E27FC236}">
                <a16:creationId xmlns:a16="http://schemas.microsoft.com/office/drawing/2014/main" id="{FD3593C9-9CEF-47BD-A7C8-0D598B4D3C10}"/>
              </a:ext>
            </a:extLst>
          </p:cNvPr>
          <p:cNvPicPr preferRelativeResize="0"/>
          <p:nvPr/>
        </p:nvPicPr>
        <p:blipFill rotWithShape="1">
          <a:blip r:embed="rId3">
            <a:alphaModFix/>
          </a:blip>
          <a:srcRect/>
          <a:stretch/>
        </p:blipFill>
        <p:spPr>
          <a:xfrm>
            <a:off x="3906436" y="2043539"/>
            <a:ext cx="3701371" cy="4054002"/>
          </a:xfrm>
          <a:prstGeom prst="rect">
            <a:avLst/>
          </a:prstGeom>
          <a:noFill/>
          <a:ln>
            <a:noFill/>
          </a:ln>
        </p:spPr>
      </p:pic>
      <p:sp>
        <p:nvSpPr>
          <p:cNvPr id="4" name="Text Placeholder 3">
            <a:extLst>
              <a:ext uri="{FF2B5EF4-FFF2-40B4-BE49-F238E27FC236}">
                <a16:creationId xmlns:a16="http://schemas.microsoft.com/office/drawing/2014/main" id="{90418BA6-3F14-42F6-BA51-6D92C284C43D}"/>
              </a:ext>
            </a:extLst>
          </p:cNvPr>
          <p:cNvSpPr>
            <a:spLocks noGrp="1"/>
          </p:cNvSpPr>
          <p:nvPr>
            <p:ph type="body" idx="2"/>
          </p:nvPr>
        </p:nvSpPr>
        <p:spPr>
          <a:xfrm>
            <a:off x="6329484" y="2027588"/>
            <a:ext cx="5384800" cy="3872069"/>
          </a:xfrm>
        </p:spPr>
        <p:txBody>
          <a:bodyPr/>
          <a:lstStyle/>
          <a:p>
            <a:pPr marL="95250" indent="0" algn="ctr">
              <a:buNone/>
            </a:pPr>
            <a:r>
              <a:rPr lang="en-US" sz="2400" dirty="0"/>
              <a:t>CareerCenter Resources are </a:t>
            </a:r>
            <a:r>
              <a:rPr lang="en-US" sz="2400" b="1" dirty="0"/>
              <a:t>provided at no charge</a:t>
            </a:r>
            <a:r>
              <a:rPr lang="en-US" sz="2400" dirty="0"/>
              <a:t> for all Jobseekers and Employers!</a:t>
            </a:r>
          </a:p>
          <a:p>
            <a:endParaRPr lang="en-US" sz="2400" dirty="0"/>
          </a:p>
          <a:p>
            <a:pPr marL="0" lvl="0" indent="0" algn="ctr">
              <a:spcBef>
                <a:spcPts val="0"/>
              </a:spcBef>
              <a:buNone/>
            </a:pPr>
            <a:r>
              <a:rPr lang="en-US" sz="2400" b="1" dirty="0">
                <a:solidFill>
                  <a:srgbClr val="C00000"/>
                </a:solidFill>
              </a:rPr>
              <a:t>Services Available </a:t>
            </a:r>
            <a:endParaRPr lang="en-US" sz="2400" dirty="0">
              <a:solidFill>
                <a:srgbClr val="C00000"/>
              </a:solidFill>
            </a:endParaRPr>
          </a:p>
          <a:p>
            <a:pPr marL="0" lvl="0" indent="0" algn="ctr">
              <a:spcBef>
                <a:spcPts val="0"/>
              </a:spcBef>
              <a:buNone/>
            </a:pPr>
            <a:r>
              <a:rPr lang="en-US" sz="2400" b="1" dirty="0">
                <a:solidFill>
                  <a:srgbClr val="C00000"/>
                </a:solidFill>
              </a:rPr>
              <a:t>Monday – Friday</a:t>
            </a:r>
            <a:endParaRPr lang="en-US" sz="2400" dirty="0">
              <a:solidFill>
                <a:srgbClr val="C00000"/>
              </a:solidFill>
            </a:endParaRPr>
          </a:p>
          <a:p>
            <a:pPr marL="0" lvl="0" indent="0" algn="ctr">
              <a:spcBef>
                <a:spcPts val="0"/>
              </a:spcBef>
              <a:buNone/>
            </a:pPr>
            <a:endParaRPr lang="en-US" sz="2400" b="1" dirty="0"/>
          </a:p>
          <a:p>
            <a:pPr marL="0" lvl="0" indent="0" algn="ctr">
              <a:spcBef>
                <a:spcPts val="0"/>
              </a:spcBef>
              <a:buNone/>
            </a:pPr>
            <a:r>
              <a:rPr lang="en-US" sz="2400" dirty="0"/>
              <a:t>Virtual Services</a:t>
            </a:r>
          </a:p>
          <a:p>
            <a:pPr marL="0" lvl="0" indent="0" algn="ctr">
              <a:spcBef>
                <a:spcPts val="0"/>
              </a:spcBef>
              <a:buNone/>
            </a:pPr>
            <a:r>
              <a:rPr lang="en-US" sz="2400" dirty="0"/>
              <a:t>In-person  appointments</a:t>
            </a:r>
          </a:p>
          <a:p>
            <a:pPr marL="0" lvl="0" indent="0" algn="ctr">
              <a:spcBef>
                <a:spcPts val="0"/>
              </a:spcBef>
              <a:buNone/>
            </a:pPr>
            <a:r>
              <a:rPr lang="en-US" sz="2400" dirty="0"/>
              <a:t>207-623-7981</a:t>
            </a:r>
          </a:p>
          <a:p>
            <a:endParaRPr lang="en-US" dirty="0"/>
          </a:p>
        </p:txBody>
      </p:sp>
      <p:sp>
        <p:nvSpPr>
          <p:cNvPr id="5" name="Slide Number Placeholder 4">
            <a:extLst>
              <a:ext uri="{FF2B5EF4-FFF2-40B4-BE49-F238E27FC236}">
                <a16:creationId xmlns:a16="http://schemas.microsoft.com/office/drawing/2014/main" id="{0102044D-910D-4789-AB6E-092BEB7D6A0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10</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Tree>
    <p:extLst>
      <p:ext uri="{BB962C8B-B14F-4D97-AF65-F5344CB8AC3E}">
        <p14:creationId xmlns:p14="http://schemas.microsoft.com/office/powerpoint/2010/main" val="194347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BA538A-5DA7-4E8B-ADD6-3E0E36539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11</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449232FD-3E79-4ECE-8E90-6DEC6522FFFE}"/>
              </a:ext>
            </a:extLst>
          </p:cNvPr>
          <p:cNvSpPr>
            <a:spLocks noGrp="1"/>
          </p:cNvSpPr>
          <p:nvPr>
            <p:ph type="title"/>
          </p:nvPr>
        </p:nvSpPr>
        <p:spPr/>
        <p:txBody>
          <a:bodyPr/>
          <a:lstStyle/>
          <a:p>
            <a:br>
              <a:rPr lang="en-US" sz="4400" b="1" dirty="0">
                <a:solidFill>
                  <a:srgbClr val="00487E"/>
                </a:solidFill>
              </a:rPr>
            </a:br>
            <a:r>
              <a:rPr lang="en-US" sz="4400" b="1" dirty="0">
                <a:solidFill>
                  <a:srgbClr val="00487E"/>
                </a:solidFill>
              </a:rPr>
              <a:t>Resources at the </a:t>
            </a:r>
            <a:r>
              <a:rPr lang="en-US" sz="4400" b="1" dirty="0" err="1">
                <a:solidFill>
                  <a:srgbClr val="00487E"/>
                </a:solidFill>
              </a:rPr>
              <a:t>CareerCenters</a:t>
            </a:r>
            <a:br>
              <a:rPr lang="en-US" sz="4400" dirty="0">
                <a:solidFill>
                  <a:srgbClr val="00487E"/>
                </a:solidFill>
              </a:rPr>
            </a:br>
            <a:endParaRPr lang="en-US" dirty="0"/>
          </a:p>
        </p:txBody>
      </p:sp>
      <p:sp>
        <p:nvSpPr>
          <p:cNvPr id="3" name="Text Placeholder 2">
            <a:extLst>
              <a:ext uri="{FF2B5EF4-FFF2-40B4-BE49-F238E27FC236}">
                <a16:creationId xmlns:a16="http://schemas.microsoft.com/office/drawing/2014/main" id="{718770DC-FDF2-4C6B-835F-FD753039DC96}"/>
              </a:ext>
              <a:ext uri="{C183D7F6-B498-43B3-948B-1728B52AA6E4}">
                <adec:decorative xmlns:adec="http://schemas.microsoft.com/office/drawing/2017/decorative" val="0"/>
              </a:ext>
            </a:extLst>
          </p:cNvPr>
          <p:cNvSpPr>
            <a:spLocks noGrp="1"/>
          </p:cNvSpPr>
          <p:nvPr>
            <p:ph type="body" idx="1"/>
          </p:nvPr>
        </p:nvSpPr>
        <p:spPr>
          <a:xfrm>
            <a:off x="4052887" y="2271715"/>
            <a:ext cx="3533775" cy="2643185"/>
          </a:xfrm>
        </p:spPr>
        <p:txBody>
          <a:bodyPr/>
          <a:lstStyle/>
          <a:p>
            <a:pPr marL="342900" lvl="0" indent="-342900">
              <a:spcBef>
                <a:spcPts val="0"/>
              </a:spcBef>
              <a:buClr>
                <a:schemeClr val="dk1"/>
              </a:buClr>
              <a:buSzPts val="2400"/>
              <a:buFont typeface="Arial"/>
              <a:buChar char="•"/>
            </a:pPr>
            <a:r>
              <a:rPr lang="en-US" sz="2000" dirty="0"/>
              <a:t>CareerCenter Consultants</a:t>
            </a:r>
            <a:endParaRPr lang="en-US" dirty="0"/>
          </a:p>
          <a:p>
            <a:pPr marL="342900" lvl="0" indent="-342900">
              <a:spcBef>
                <a:spcPts val="0"/>
              </a:spcBef>
              <a:buClr>
                <a:schemeClr val="dk1"/>
              </a:buClr>
              <a:buSzPts val="2400"/>
              <a:buFont typeface="Arial"/>
              <a:buChar char="•"/>
            </a:pPr>
            <a:r>
              <a:rPr lang="en-US" sz="2000" dirty="0"/>
              <a:t>Job Searching Basics</a:t>
            </a:r>
            <a:endParaRPr lang="en-US" dirty="0"/>
          </a:p>
          <a:p>
            <a:pPr marL="342900" lvl="0" indent="-342900">
              <a:spcBef>
                <a:spcPts val="0"/>
              </a:spcBef>
              <a:buClr>
                <a:schemeClr val="dk1"/>
              </a:buClr>
              <a:buSzPts val="2400"/>
              <a:buFont typeface="Arial"/>
              <a:buChar char="•"/>
            </a:pPr>
            <a:r>
              <a:rPr lang="en-US" sz="2000" dirty="0"/>
              <a:t>Maine JobLink</a:t>
            </a:r>
            <a:endParaRPr lang="en-US" dirty="0"/>
          </a:p>
          <a:p>
            <a:pPr marL="342900" lvl="0" indent="-342900">
              <a:spcBef>
                <a:spcPts val="0"/>
              </a:spcBef>
              <a:buClr>
                <a:schemeClr val="dk1"/>
              </a:buClr>
              <a:buSzPts val="2400"/>
              <a:buFont typeface="Arial"/>
              <a:buChar char="•"/>
            </a:pPr>
            <a:r>
              <a:rPr lang="en-US" sz="2000" dirty="0"/>
              <a:t>My Skills My Future</a:t>
            </a:r>
            <a:endParaRPr lang="en-US" dirty="0"/>
          </a:p>
          <a:p>
            <a:pPr marL="342900" lvl="0" indent="-342900">
              <a:spcBef>
                <a:spcPts val="0"/>
              </a:spcBef>
              <a:buClr>
                <a:schemeClr val="dk1"/>
              </a:buClr>
              <a:buSzPts val="2400"/>
              <a:buFont typeface="Arial"/>
              <a:buChar char="•"/>
            </a:pPr>
            <a:r>
              <a:rPr lang="en-US" sz="2000" dirty="0"/>
              <a:t>My Next Move</a:t>
            </a:r>
            <a:endParaRPr lang="en-US" dirty="0"/>
          </a:p>
          <a:p>
            <a:pPr marL="342900" lvl="0" indent="-342900">
              <a:spcBef>
                <a:spcPts val="0"/>
              </a:spcBef>
              <a:buClr>
                <a:schemeClr val="dk1"/>
              </a:buClr>
              <a:buSzPts val="2400"/>
              <a:buFont typeface="Arial"/>
              <a:buChar char="•"/>
            </a:pPr>
            <a:r>
              <a:rPr lang="en-US" sz="2000" dirty="0"/>
              <a:t>O*Net Online</a:t>
            </a:r>
            <a:endParaRPr lang="en-US" dirty="0"/>
          </a:p>
          <a:p>
            <a:pPr marL="342900" lvl="0" indent="-342900">
              <a:spcBef>
                <a:spcPts val="0"/>
              </a:spcBef>
              <a:buClr>
                <a:schemeClr val="dk1"/>
              </a:buClr>
              <a:buSzPts val="2400"/>
              <a:buFont typeface="Arial"/>
              <a:buChar char="•"/>
            </a:pPr>
            <a:r>
              <a:rPr lang="en-US" sz="2000" dirty="0"/>
              <a:t>Workshops</a:t>
            </a:r>
            <a:endParaRPr lang="en-US" dirty="0"/>
          </a:p>
          <a:p>
            <a:pPr marL="342900" lvl="0" indent="-342900">
              <a:spcBef>
                <a:spcPts val="0"/>
              </a:spcBef>
              <a:buClr>
                <a:schemeClr val="dk1"/>
              </a:buClr>
              <a:buSzPts val="2400"/>
              <a:buFont typeface="Arial"/>
              <a:buChar char="•"/>
            </a:pPr>
            <a:r>
              <a:rPr lang="en-US" sz="2000" dirty="0"/>
              <a:t>Hiring Events</a:t>
            </a:r>
            <a:endParaRPr lang="en-US" dirty="0"/>
          </a:p>
          <a:p>
            <a:endParaRPr lang="en-US" dirty="0"/>
          </a:p>
        </p:txBody>
      </p:sp>
      <p:pic>
        <p:nvPicPr>
          <p:cNvPr id="6" name="Google Shape;138;p6">
            <a:extLst>
              <a:ext uri="{FF2B5EF4-FFF2-40B4-BE49-F238E27FC236}">
                <a16:creationId xmlns:a16="http://schemas.microsoft.com/office/drawing/2014/main" id="{E06F4AFA-F3AA-4A9E-9159-C723967A55C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185272" y="1854912"/>
            <a:ext cx="5269003" cy="3962649"/>
          </a:xfrm>
          <a:prstGeom prst="rect">
            <a:avLst/>
          </a:prstGeom>
          <a:noFill/>
          <a:ln>
            <a:noFill/>
          </a:ln>
        </p:spPr>
      </p:pic>
    </p:spTree>
    <p:extLst>
      <p:ext uri="{BB962C8B-B14F-4D97-AF65-F5344CB8AC3E}">
        <p14:creationId xmlns:p14="http://schemas.microsoft.com/office/powerpoint/2010/main" val="9388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32FD-3E79-4ECE-8E90-6DEC6522FFFE}"/>
              </a:ext>
            </a:extLst>
          </p:cNvPr>
          <p:cNvSpPr>
            <a:spLocks noGrp="1"/>
          </p:cNvSpPr>
          <p:nvPr>
            <p:ph type="title"/>
          </p:nvPr>
        </p:nvSpPr>
        <p:spPr/>
        <p:txBody>
          <a:bodyPr/>
          <a:lstStyle/>
          <a:p>
            <a:br>
              <a:rPr lang="en-US" sz="4400" b="1" dirty="0">
                <a:solidFill>
                  <a:srgbClr val="0070C0"/>
                </a:solidFill>
              </a:rPr>
            </a:br>
            <a:r>
              <a:rPr lang="en-US" sz="4400" b="1" dirty="0">
                <a:solidFill>
                  <a:srgbClr val="0070C0"/>
                </a:solidFill>
              </a:rPr>
              <a:t>Getting Started with Your Journey</a:t>
            </a:r>
            <a:br>
              <a:rPr lang="en-US" sz="4400" dirty="0">
                <a:solidFill>
                  <a:srgbClr val="0070C0"/>
                </a:solidFill>
              </a:rPr>
            </a:br>
            <a:endParaRPr lang="en-US" dirty="0"/>
          </a:p>
        </p:txBody>
      </p:sp>
      <p:sp>
        <p:nvSpPr>
          <p:cNvPr id="3" name="Text Placeholder 2">
            <a:extLst>
              <a:ext uri="{FF2B5EF4-FFF2-40B4-BE49-F238E27FC236}">
                <a16:creationId xmlns:a16="http://schemas.microsoft.com/office/drawing/2014/main" id="{718770DC-FDF2-4C6B-835F-FD753039DC96}"/>
              </a:ext>
            </a:extLst>
          </p:cNvPr>
          <p:cNvSpPr>
            <a:spLocks noGrp="1"/>
          </p:cNvSpPr>
          <p:nvPr>
            <p:ph type="body" idx="1"/>
          </p:nvPr>
        </p:nvSpPr>
        <p:spPr>
          <a:xfrm>
            <a:off x="5699246" y="1700257"/>
            <a:ext cx="5384800" cy="4271958"/>
          </a:xfrm>
        </p:spPr>
        <p:txBody>
          <a:bodyPr/>
          <a:lstStyle/>
          <a:p>
            <a:pPr marL="0" lvl="0" indent="0">
              <a:spcBef>
                <a:spcPts val="0"/>
              </a:spcBef>
              <a:buNone/>
            </a:pPr>
            <a:r>
              <a:rPr lang="en-US" sz="2400" dirty="0"/>
              <a:t>Our staff are available to help you navigate your job search and offer support when you really need it.  </a:t>
            </a:r>
          </a:p>
          <a:p>
            <a:pPr marL="0" lvl="0" indent="0">
              <a:spcBef>
                <a:spcPts val="0"/>
              </a:spcBef>
              <a:buNone/>
            </a:pPr>
            <a:endParaRPr lang="en-US" sz="2400" dirty="0"/>
          </a:p>
          <a:p>
            <a:pPr marL="0" lvl="0" indent="0">
              <a:spcBef>
                <a:spcPts val="0"/>
              </a:spcBef>
              <a:buNone/>
            </a:pPr>
            <a:r>
              <a:rPr lang="en-US" sz="2400" b="1" dirty="0"/>
              <a:t>We offer:</a:t>
            </a:r>
            <a:endParaRPr lang="en-US" sz="2400" dirty="0"/>
          </a:p>
          <a:p>
            <a:pPr marL="285750" lvl="0" indent="-285750">
              <a:spcBef>
                <a:spcPts val="0"/>
              </a:spcBef>
              <a:buClr>
                <a:schemeClr val="dk1"/>
              </a:buClr>
              <a:buSzPts val="2400"/>
              <a:buFont typeface="Arial"/>
              <a:buChar char="•"/>
            </a:pPr>
            <a:r>
              <a:rPr lang="en-US" sz="2400" dirty="0"/>
              <a:t>Fully qualified, expert assistance</a:t>
            </a:r>
          </a:p>
          <a:p>
            <a:pPr marL="285750" lvl="0" indent="-285750">
              <a:spcBef>
                <a:spcPts val="0"/>
              </a:spcBef>
              <a:buClr>
                <a:schemeClr val="dk1"/>
              </a:buClr>
              <a:buSzPts val="2400"/>
              <a:buFont typeface="Arial"/>
              <a:buChar char="•"/>
            </a:pPr>
            <a:r>
              <a:rPr lang="en-US" sz="2400" dirty="0"/>
              <a:t>Up-to-date resources</a:t>
            </a:r>
          </a:p>
          <a:p>
            <a:pPr marL="285750" lvl="0" indent="-285750">
              <a:spcBef>
                <a:spcPts val="0"/>
              </a:spcBef>
              <a:buClr>
                <a:schemeClr val="dk1"/>
              </a:buClr>
              <a:buSzPts val="2400"/>
              <a:buFont typeface="Arial"/>
              <a:buChar char="•"/>
            </a:pPr>
            <a:r>
              <a:rPr lang="en-US" sz="2400" dirty="0"/>
              <a:t>Knowledge of companies and industries hiring</a:t>
            </a:r>
          </a:p>
          <a:p>
            <a:pPr marL="285750" lvl="0" indent="-285750">
              <a:spcBef>
                <a:spcPts val="0"/>
              </a:spcBef>
              <a:buClr>
                <a:schemeClr val="dk1"/>
              </a:buClr>
              <a:buSzPts val="2400"/>
              <a:buFont typeface="Arial"/>
              <a:buChar char="•"/>
            </a:pPr>
            <a:r>
              <a:rPr lang="en-US" sz="2400" dirty="0"/>
              <a:t>Specialized staff are available to assist with certain program questions</a:t>
            </a:r>
          </a:p>
          <a:p>
            <a:endParaRPr lang="en-US" dirty="0"/>
          </a:p>
        </p:txBody>
      </p:sp>
      <p:sp>
        <p:nvSpPr>
          <p:cNvPr id="5" name="Slide Number Placeholder 4">
            <a:extLst>
              <a:ext uri="{FF2B5EF4-FFF2-40B4-BE49-F238E27FC236}">
                <a16:creationId xmlns:a16="http://schemas.microsoft.com/office/drawing/2014/main" id="{C3BA538A-5DA7-4E8B-ADD6-3E0E36539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12</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pic>
        <p:nvPicPr>
          <p:cNvPr id="7" name="Picture 6">
            <a:extLst>
              <a:ext uri="{FF2B5EF4-FFF2-40B4-BE49-F238E27FC236}">
                <a16:creationId xmlns:a16="http://schemas.microsoft.com/office/drawing/2014/main" id="{4906050F-FB7C-4300-8D8B-9FFFC9C6E3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2806" y="1851906"/>
            <a:ext cx="3848846" cy="3848846"/>
          </a:xfrm>
          <a:prstGeom prst="rect">
            <a:avLst/>
          </a:prstGeom>
        </p:spPr>
      </p:pic>
    </p:spTree>
    <p:extLst>
      <p:ext uri="{BB962C8B-B14F-4D97-AF65-F5344CB8AC3E}">
        <p14:creationId xmlns:p14="http://schemas.microsoft.com/office/powerpoint/2010/main" val="335290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BA538A-5DA7-4E8B-ADD6-3E0E36539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13</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449232FD-3E79-4ECE-8E90-6DEC6522FFFE}"/>
              </a:ext>
            </a:extLst>
          </p:cNvPr>
          <p:cNvSpPr>
            <a:spLocks noGrp="1"/>
          </p:cNvSpPr>
          <p:nvPr>
            <p:ph type="title"/>
          </p:nvPr>
        </p:nvSpPr>
        <p:spPr/>
        <p:txBody>
          <a:bodyPr/>
          <a:lstStyle/>
          <a:p>
            <a:br>
              <a:rPr lang="en-US" sz="4400" b="1" dirty="0">
                <a:solidFill>
                  <a:srgbClr val="9A0000"/>
                </a:solidFill>
              </a:rPr>
            </a:br>
            <a:r>
              <a:rPr lang="en-US" sz="4400" b="1" dirty="0">
                <a:solidFill>
                  <a:schemeClr val="accent2"/>
                </a:solidFill>
              </a:rPr>
              <a:t>Maine JobLink</a:t>
            </a:r>
            <a:br>
              <a:rPr lang="en-US" sz="4400" dirty="0">
                <a:solidFill>
                  <a:srgbClr val="9A0000"/>
                </a:solidFill>
              </a:rPr>
            </a:br>
            <a:endParaRPr lang="en-US" dirty="0"/>
          </a:p>
        </p:txBody>
      </p:sp>
      <p:sp>
        <p:nvSpPr>
          <p:cNvPr id="3" name="Text Placeholder 2">
            <a:extLst>
              <a:ext uri="{FF2B5EF4-FFF2-40B4-BE49-F238E27FC236}">
                <a16:creationId xmlns:a16="http://schemas.microsoft.com/office/drawing/2014/main" id="{718770DC-FDF2-4C6B-835F-FD753039DC96}"/>
              </a:ext>
            </a:extLst>
          </p:cNvPr>
          <p:cNvSpPr>
            <a:spLocks noGrp="1"/>
          </p:cNvSpPr>
          <p:nvPr>
            <p:ph type="body" idx="1"/>
          </p:nvPr>
        </p:nvSpPr>
        <p:spPr>
          <a:xfrm>
            <a:off x="957262" y="5394324"/>
            <a:ext cx="10277475" cy="629490"/>
          </a:xfrm>
        </p:spPr>
        <p:txBody>
          <a:bodyPr/>
          <a:lstStyle/>
          <a:p>
            <a:pPr marL="95250" indent="0" algn="ctr">
              <a:buNone/>
            </a:pPr>
            <a:r>
              <a:rPr lang="en-US" sz="3200" b="1" u="sng" dirty="0">
                <a:solidFill>
                  <a:schemeClr val="accent2"/>
                </a:solidFill>
                <a:hlinkClick r:id="rId3">
                  <a:extLst>
                    <a:ext uri="{A12FA001-AC4F-418D-AE19-62706E023703}">
                      <ahyp:hlinkClr xmlns:ahyp="http://schemas.microsoft.com/office/drawing/2018/hyperlinkcolor" val="tx"/>
                    </a:ext>
                  </a:extLst>
                </a:hlinkClick>
              </a:rPr>
              <a:t>https://joblink.maine.gov/</a:t>
            </a:r>
            <a:endParaRPr lang="en-US" sz="3200" b="1" dirty="0">
              <a:solidFill>
                <a:schemeClr val="accent2"/>
              </a:solidFill>
            </a:endParaRPr>
          </a:p>
          <a:p>
            <a:pPr marL="95250" indent="0" algn="ctr">
              <a:buNone/>
            </a:pPr>
            <a:endParaRPr lang="en-US" dirty="0"/>
          </a:p>
        </p:txBody>
      </p:sp>
      <p:pic>
        <p:nvPicPr>
          <p:cNvPr id="6" name="Google Shape;163;p9">
            <a:extLst>
              <a:ext uri="{FF2B5EF4-FFF2-40B4-BE49-F238E27FC236}">
                <a16:creationId xmlns:a16="http://schemas.microsoft.com/office/drawing/2014/main" id="{CFA3F037-AFCB-4DB1-8830-1A234FC3881E}"/>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57262" y="1570215"/>
            <a:ext cx="10277475" cy="3717570"/>
          </a:xfrm>
          <a:prstGeom prst="rect">
            <a:avLst/>
          </a:prstGeom>
          <a:noFill/>
          <a:ln>
            <a:noFill/>
          </a:ln>
        </p:spPr>
      </p:pic>
    </p:spTree>
    <p:extLst>
      <p:ext uri="{BB962C8B-B14F-4D97-AF65-F5344CB8AC3E}">
        <p14:creationId xmlns:p14="http://schemas.microsoft.com/office/powerpoint/2010/main" val="340803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BA538A-5DA7-4E8B-ADD6-3E0E36539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14</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449232FD-3E79-4ECE-8E90-6DEC6522FFFE}"/>
              </a:ext>
            </a:extLst>
          </p:cNvPr>
          <p:cNvSpPr>
            <a:spLocks noGrp="1"/>
          </p:cNvSpPr>
          <p:nvPr>
            <p:ph type="title"/>
          </p:nvPr>
        </p:nvSpPr>
        <p:spPr/>
        <p:txBody>
          <a:bodyPr/>
          <a:lstStyle/>
          <a:p>
            <a:br>
              <a:rPr lang="en-US" sz="4400" b="1" dirty="0">
                <a:solidFill>
                  <a:srgbClr val="00518E"/>
                </a:solidFill>
              </a:rPr>
            </a:br>
            <a:r>
              <a:rPr lang="en-US" sz="4400" b="1" dirty="0">
                <a:solidFill>
                  <a:srgbClr val="00518E"/>
                </a:solidFill>
              </a:rPr>
              <a:t>Workshop Opportunities</a:t>
            </a:r>
            <a:br>
              <a:rPr lang="en-US" dirty="0"/>
            </a:br>
            <a:endParaRPr lang="en-US" dirty="0"/>
          </a:p>
        </p:txBody>
      </p:sp>
      <p:sp>
        <p:nvSpPr>
          <p:cNvPr id="3" name="Text Placeholder 2">
            <a:extLst>
              <a:ext uri="{FF2B5EF4-FFF2-40B4-BE49-F238E27FC236}">
                <a16:creationId xmlns:a16="http://schemas.microsoft.com/office/drawing/2014/main" id="{718770DC-FDF2-4C6B-835F-FD753039DC96}"/>
              </a:ext>
            </a:extLst>
          </p:cNvPr>
          <p:cNvSpPr>
            <a:spLocks noGrp="1"/>
          </p:cNvSpPr>
          <p:nvPr>
            <p:ph type="body" idx="1"/>
          </p:nvPr>
        </p:nvSpPr>
        <p:spPr>
          <a:xfrm>
            <a:off x="853045" y="1855344"/>
            <a:ext cx="6862762" cy="3346443"/>
          </a:xfrm>
        </p:spPr>
        <p:txBody>
          <a:bodyPr/>
          <a:lstStyle/>
          <a:p>
            <a:pPr marL="0" lvl="0" indent="0">
              <a:spcBef>
                <a:spcPts val="0"/>
              </a:spcBef>
              <a:buNone/>
            </a:pPr>
            <a:r>
              <a:rPr lang="en-US" sz="2400" b="1" i="1" dirty="0">
                <a:solidFill>
                  <a:srgbClr val="7A0000"/>
                </a:solidFill>
              </a:rPr>
              <a:t>Sample of Virtual Workshops on our Website: Provided by MDOL and Partners</a:t>
            </a:r>
          </a:p>
          <a:p>
            <a:pPr marL="0" lvl="0" indent="0">
              <a:spcBef>
                <a:spcPts val="0"/>
              </a:spcBef>
              <a:buNone/>
            </a:pPr>
            <a:endParaRPr lang="en-US" dirty="0"/>
          </a:p>
          <a:p>
            <a:pPr marL="342900" lvl="0" indent="-342900">
              <a:spcBef>
                <a:spcPts val="0"/>
              </a:spcBef>
              <a:buClr>
                <a:schemeClr val="dk1"/>
              </a:buClr>
              <a:buSzPts val="2400"/>
              <a:buFont typeface="Arial"/>
              <a:buChar char="•"/>
            </a:pPr>
            <a:r>
              <a:rPr lang="en-US" sz="2000" dirty="0"/>
              <a:t>Creating and Navigating Your Maine JobLink Account</a:t>
            </a:r>
          </a:p>
          <a:p>
            <a:pPr marL="342900" lvl="0" indent="-342900">
              <a:spcBef>
                <a:spcPts val="0"/>
              </a:spcBef>
              <a:buClr>
                <a:schemeClr val="dk1"/>
              </a:buClr>
              <a:buSzPts val="2400"/>
              <a:buFont typeface="Arial"/>
              <a:buChar char="•"/>
            </a:pPr>
            <a:r>
              <a:rPr lang="en-US" sz="2000" dirty="0"/>
              <a:t>Creating a Winning Resume </a:t>
            </a:r>
          </a:p>
          <a:p>
            <a:pPr marL="342900" lvl="0" indent="-342900">
              <a:spcBef>
                <a:spcPts val="0"/>
              </a:spcBef>
              <a:buClr>
                <a:schemeClr val="dk1"/>
              </a:buClr>
              <a:buSzPts val="2400"/>
              <a:buFont typeface="Arial"/>
              <a:buChar char="•"/>
            </a:pPr>
            <a:r>
              <a:rPr lang="en-US" sz="2000" dirty="0"/>
              <a:t>Preparing for your Virtual Interview</a:t>
            </a:r>
          </a:p>
          <a:p>
            <a:pPr marL="342900" lvl="0" indent="-342900">
              <a:spcBef>
                <a:spcPts val="0"/>
              </a:spcBef>
              <a:buClr>
                <a:schemeClr val="dk1"/>
              </a:buClr>
              <a:buSzPts val="2400"/>
              <a:buFont typeface="Arial"/>
              <a:buChar char="•"/>
            </a:pPr>
            <a:r>
              <a:rPr lang="en-US" sz="2000" dirty="0"/>
              <a:t>Create and Promote Your </a:t>
            </a:r>
            <a:r>
              <a:rPr lang="en-US" sz="2000" dirty="0" err="1"/>
              <a:t>Linkedln</a:t>
            </a:r>
            <a:r>
              <a:rPr lang="en-US" sz="2000" dirty="0"/>
              <a:t> Account </a:t>
            </a:r>
          </a:p>
          <a:p>
            <a:pPr marL="342900" lvl="0" indent="-342900">
              <a:spcBef>
                <a:spcPts val="0"/>
              </a:spcBef>
              <a:buClr>
                <a:schemeClr val="dk1"/>
              </a:buClr>
              <a:buSzPts val="2400"/>
              <a:buFont typeface="Arial"/>
              <a:buChar char="•"/>
            </a:pPr>
            <a:r>
              <a:rPr lang="en-US" sz="2000" dirty="0"/>
              <a:t>Support for Unemployed Workers Affected by Opioid Crisis</a:t>
            </a:r>
          </a:p>
          <a:p>
            <a:pPr marL="342900" lvl="0" indent="-342900">
              <a:spcBef>
                <a:spcPts val="0"/>
              </a:spcBef>
              <a:buClr>
                <a:schemeClr val="dk1"/>
              </a:buClr>
              <a:buSzPts val="2400"/>
              <a:buFont typeface="Arial"/>
              <a:buChar char="•"/>
            </a:pPr>
            <a:r>
              <a:rPr lang="en-US" sz="2000" dirty="0"/>
              <a:t>Zoom Basics &amp; Job Search Essentials</a:t>
            </a:r>
          </a:p>
          <a:p>
            <a:pPr marL="95250" indent="0">
              <a:buNone/>
            </a:pPr>
            <a:endParaRPr lang="en-US" dirty="0"/>
          </a:p>
        </p:txBody>
      </p:sp>
      <p:sp>
        <p:nvSpPr>
          <p:cNvPr id="4" name="Text Placeholder 3">
            <a:extLst>
              <a:ext uri="{FF2B5EF4-FFF2-40B4-BE49-F238E27FC236}">
                <a16:creationId xmlns:a16="http://schemas.microsoft.com/office/drawing/2014/main" id="{6A75B9B3-299B-41C1-8905-2C98C9A0BA27}"/>
              </a:ext>
            </a:extLst>
          </p:cNvPr>
          <p:cNvSpPr>
            <a:spLocks noGrp="1"/>
          </p:cNvSpPr>
          <p:nvPr>
            <p:ph type="body" idx="2"/>
          </p:nvPr>
        </p:nvSpPr>
        <p:spPr>
          <a:xfrm>
            <a:off x="1857375" y="5393083"/>
            <a:ext cx="8186738" cy="639766"/>
          </a:xfrm>
        </p:spPr>
        <p:txBody>
          <a:bodyPr/>
          <a:lstStyle/>
          <a:p>
            <a:pPr marL="95250" indent="0" algn="ctr">
              <a:buNone/>
            </a:pPr>
            <a:r>
              <a:rPr lang="en-US" sz="2800" b="1" u="sng" dirty="0">
                <a:solidFill>
                  <a:schemeClr val="accent2"/>
                </a:solidFill>
              </a:rPr>
              <a:t>http://www.mainecareercenter.gov/index.shtml</a:t>
            </a:r>
            <a:endParaRPr lang="en-US" sz="2800" dirty="0">
              <a:solidFill>
                <a:schemeClr val="accent2"/>
              </a:solidFill>
            </a:endParaRPr>
          </a:p>
          <a:p>
            <a:pPr marL="95250" indent="0" algn="ctr">
              <a:buNone/>
            </a:pPr>
            <a:endParaRPr lang="en-US" dirty="0"/>
          </a:p>
        </p:txBody>
      </p:sp>
      <p:pic>
        <p:nvPicPr>
          <p:cNvPr id="6" name="Google Shape;173;p13">
            <a:extLst>
              <a:ext uri="{FF2B5EF4-FFF2-40B4-BE49-F238E27FC236}">
                <a16:creationId xmlns:a16="http://schemas.microsoft.com/office/drawing/2014/main" id="{FB3B2E9C-34C3-44BF-879F-D2C31EF1FD3C}"/>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907575" y="1800230"/>
            <a:ext cx="3298709" cy="3210261"/>
          </a:xfrm>
          <a:prstGeom prst="rect">
            <a:avLst/>
          </a:prstGeom>
          <a:noFill/>
          <a:ln>
            <a:noFill/>
          </a:ln>
        </p:spPr>
      </p:pic>
    </p:spTree>
    <p:extLst>
      <p:ext uri="{BB962C8B-B14F-4D97-AF65-F5344CB8AC3E}">
        <p14:creationId xmlns:p14="http://schemas.microsoft.com/office/powerpoint/2010/main" val="81791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BA538A-5DA7-4E8B-ADD6-3E0E36539AF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15</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449232FD-3E79-4ECE-8E90-6DEC6522FFFE}"/>
              </a:ext>
            </a:extLst>
          </p:cNvPr>
          <p:cNvSpPr>
            <a:spLocks noGrp="1"/>
          </p:cNvSpPr>
          <p:nvPr>
            <p:ph type="title"/>
          </p:nvPr>
        </p:nvSpPr>
        <p:spPr/>
        <p:txBody>
          <a:bodyPr/>
          <a:lstStyle/>
          <a:p>
            <a:r>
              <a:rPr lang="en-US" sz="4400" b="1" dirty="0">
                <a:solidFill>
                  <a:schemeClr val="accent2"/>
                </a:solidFill>
              </a:rPr>
              <a:t>Hiring Events</a:t>
            </a:r>
            <a:endParaRPr lang="en-US" dirty="0">
              <a:solidFill>
                <a:schemeClr val="accent2"/>
              </a:solidFill>
            </a:endParaRPr>
          </a:p>
        </p:txBody>
      </p:sp>
      <p:sp>
        <p:nvSpPr>
          <p:cNvPr id="4" name="Text Placeholder 3">
            <a:extLst>
              <a:ext uri="{FF2B5EF4-FFF2-40B4-BE49-F238E27FC236}">
                <a16:creationId xmlns:a16="http://schemas.microsoft.com/office/drawing/2014/main" id="{6A75B9B3-299B-41C1-8905-2C98C9A0BA27}"/>
              </a:ext>
            </a:extLst>
          </p:cNvPr>
          <p:cNvSpPr>
            <a:spLocks noGrp="1"/>
          </p:cNvSpPr>
          <p:nvPr>
            <p:ph type="body" idx="2"/>
          </p:nvPr>
        </p:nvSpPr>
        <p:spPr>
          <a:xfrm>
            <a:off x="5762625" y="1962944"/>
            <a:ext cx="5876925" cy="2955130"/>
          </a:xfrm>
        </p:spPr>
        <p:txBody>
          <a:bodyPr/>
          <a:lstStyle/>
          <a:p>
            <a:pPr marL="0" lvl="0" indent="0">
              <a:spcBef>
                <a:spcPts val="0"/>
              </a:spcBef>
              <a:buNone/>
            </a:pPr>
            <a:endParaRPr lang="en-US" sz="2000" b="1" dirty="0">
              <a:solidFill>
                <a:srgbClr val="C00000"/>
              </a:solidFill>
            </a:endParaRPr>
          </a:p>
          <a:p>
            <a:pPr marL="0" lvl="0" indent="0">
              <a:spcBef>
                <a:spcPts val="0"/>
              </a:spcBef>
              <a:buNone/>
            </a:pPr>
            <a:r>
              <a:rPr lang="en-US" sz="2800" b="1" dirty="0">
                <a:solidFill>
                  <a:srgbClr val="C00000"/>
                </a:solidFill>
              </a:rPr>
              <a:t>Hiring Events on our Website:</a:t>
            </a:r>
          </a:p>
          <a:p>
            <a:pPr marL="0" lvl="0" indent="0">
              <a:spcBef>
                <a:spcPts val="0"/>
              </a:spcBef>
              <a:buNone/>
            </a:pPr>
            <a:endParaRPr lang="en-US" sz="2000" dirty="0"/>
          </a:p>
          <a:p>
            <a:pPr marL="228600" lvl="0" indent="-228600">
              <a:spcBef>
                <a:spcPts val="0"/>
              </a:spcBef>
              <a:buClr>
                <a:schemeClr val="dk1"/>
              </a:buClr>
              <a:buSzPts val="2400"/>
              <a:buFont typeface="Arial"/>
              <a:buChar char="•"/>
            </a:pPr>
            <a:r>
              <a:rPr lang="en-US" sz="2400" dirty="0"/>
              <a:t>Drive-Thru Hiring Events</a:t>
            </a:r>
          </a:p>
          <a:p>
            <a:pPr marL="228600" lvl="0" indent="-228600">
              <a:spcBef>
                <a:spcPts val="0"/>
              </a:spcBef>
              <a:buClr>
                <a:schemeClr val="dk1"/>
              </a:buClr>
              <a:buSzPts val="2400"/>
              <a:buFont typeface="Arial"/>
              <a:buChar char="•"/>
            </a:pPr>
            <a:r>
              <a:rPr lang="en-US" sz="2400" dirty="0"/>
              <a:t>Maine </a:t>
            </a:r>
            <a:r>
              <a:rPr lang="en-US" sz="2400" dirty="0" err="1"/>
              <a:t>CareerCenters</a:t>
            </a:r>
            <a:r>
              <a:rPr lang="en-US" sz="2400" dirty="0"/>
              <a:t> Virtual Hiring Event</a:t>
            </a:r>
          </a:p>
          <a:p>
            <a:pPr marL="228600" lvl="0" indent="-228600">
              <a:spcBef>
                <a:spcPts val="0"/>
              </a:spcBef>
              <a:buClr>
                <a:schemeClr val="dk1"/>
              </a:buClr>
              <a:buSzPts val="2400"/>
              <a:buFont typeface="Arial"/>
              <a:buChar char="•"/>
            </a:pPr>
            <a:r>
              <a:rPr lang="en-US" sz="2400" dirty="0"/>
              <a:t>Hiring Event for Specific Employers</a:t>
            </a:r>
          </a:p>
          <a:p>
            <a:pPr marL="95250" indent="0">
              <a:buNone/>
            </a:pPr>
            <a:endParaRPr lang="en-US" dirty="0"/>
          </a:p>
        </p:txBody>
      </p:sp>
      <p:sp>
        <p:nvSpPr>
          <p:cNvPr id="3" name="Text Placeholder 2">
            <a:extLst>
              <a:ext uri="{FF2B5EF4-FFF2-40B4-BE49-F238E27FC236}">
                <a16:creationId xmlns:a16="http://schemas.microsoft.com/office/drawing/2014/main" id="{718770DC-FDF2-4C6B-835F-FD753039DC96}"/>
              </a:ext>
            </a:extLst>
          </p:cNvPr>
          <p:cNvSpPr>
            <a:spLocks noGrp="1"/>
          </p:cNvSpPr>
          <p:nvPr>
            <p:ph type="body" idx="1"/>
          </p:nvPr>
        </p:nvSpPr>
        <p:spPr>
          <a:xfrm>
            <a:off x="609600" y="5457825"/>
            <a:ext cx="10306050" cy="668341"/>
          </a:xfrm>
        </p:spPr>
        <p:txBody>
          <a:bodyPr/>
          <a:lstStyle/>
          <a:p>
            <a:pPr marL="95250" indent="0" algn="ctr">
              <a:buNone/>
            </a:pPr>
            <a:r>
              <a:rPr lang="en-US" sz="2800" b="1" u="sng" dirty="0">
                <a:solidFill>
                  <a:schemeClr val="accent2"/>
                </a:solidFill>
                <a:hlinkClick r:id="rId3">
                  <a:extLst>
                    <a:ext uri="{A12FA001-AC4F-418D-AE19-62706E023703}">
                      <ahyp:hlinkClr xmlns:ahyp="http://schemas.microsoft.com/office/drawing/2018/hyperlinkcolor" val="tx"/>
                    </a:ext>
                  </a:extLst>
                </a:hlinkClick>
              </a:rPr>
              <a:t>http://www.mainecareercenter.gov/index.shtml</a:t>
            </a:r>
            <a:endParaRPr lang="en-US" sz="2800" dirty="0">
              <a:solidFill>
                <a:schemeClr val="accent2"/>
              </a:solidFill>
            </a:endParaRPr>
          </a:p>
          <a:p>
            <a:pPr marL="95250" indent="0">
              <a:buNone/>
            </a:pPr>
            <a:endParaRPr lang="en-US" dirty="0"/>
          </a:p>
        </p:txBody>
      </p:sp>
      <p:pic>
        <p:nvPicPr>
          <p:cNvPr id="7" name="Google Shape;182;p14">
            <a:extLst>
              <a:ext uri="{FF2B5EF4-FFF2-40B4-BE49-F238E27FC236}">
                <a16:creationId xmlns:a16="http://schemas.microsoft.com/office/drawing/2014/main" id="{7E2DEC50-348E-4466-83DA-E8ECD964AC79}"/>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66799" y="1804194"/>
            <a:ext cx="4505325" cy="3267075"/>
          </a:xfrm>
          <a:prstGeom prst="rect">
            <a:avLst/>
          </a:prstGeom>
          <a:noFill/>
          <a:ln>
            <a:noFill/>
          </a:ln>
        </p:spPr>
      </p:pic>
    </p:spTree>
    <p:extLst>
      <p:ext uri="{BB962C8B-B14F-4D97-AF65-F5344CB8AC3E}">
        <p14:creationId xmlns:p14="http://schemas.microsoft.com/office/powerpoint/2010/main" val="313268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233-4EAE-40F0-BE58-002039363739}"/>
              </a:ext>
            </a:extLst>
          </p:cNvPr>
          <p:cNvSpPr>
            <a:spLocks noGrp="1"/>
          </p:cNvSpPr>
          <p:nvPr>
            <p:ph type="title"/>
          </p:nvPr>
        </p:nvSpPr>
        <p:spPr/>
        <p:txBody>
          <a:bodyPr/>
          <a:lstStyle/>
          <a:p>
            <a:r>
              <a:rPr lang="en-US" b="1" dirty="0">
                <a:solidFill>
                  <a:schemeClr val="accent2"/>
                </a:solidFill>
              </a:rPr>
              <a:t>Education and Training Opportunities</a:t>
            </a:r>
          </a:p>
        </p:txBody>
      </p:sp>
      <p:pic>
        <p:nvPicPr>
          <p:cNvPr id="2052" name="Picture 4" descr="See the source image">
            <a:extLst>
              <a:ext uri="{FF2B5EF4-FFF2-40B4-BE49-F238E27FC236}">
                <a16:creationId xmlns:a16="http://schemas.microsoft.com/office/drawing/2014/main" id="{ABA64351-FE92-467A-9229-35C510EF9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2329746"/>
            <a:ext cx="1822449" cy="1898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631A8F5-F7A1-4EB8-88EF-F6A11AD42222}"/>
              </a:ext>
            </a:extLst>
          </p:cNvPr>
          <p:cNvSpPr>
            <a:spLocks noGrp="1"/>
          </p:cNvSpPr>
          <p:nvPr>
            <p:ph type="body" idx="1"/>
          </p:nvPr>
        </p:nvSpPr>
        <p:spPr/>
        <p:txBody>
          <a:bodyPr/>
          <a:lstStyle/>
          <a:p>
            <a:pPr marL="0" lvl="0" indent="0">
              <a:spcBef>
                <a:spcPts val="0"/>
              </a:spcBef>
              <a:buNone/>
            </a:pPr>
            <a:r>
              <a:rPr lang="en-US" sz="2400" b="1" dirty="0"/>
              <a:t>Bureau of Employment Service</a:t>
            </a:r>
          </a:p>
          <a:p>
            <a:pPr marL="342900" lvl="0" indent="-342900">
              <a:spcBef>
                <a:spcPts val="0"/>
              </a:spcBef>
              <a:buClr>
                <a:schemeClr val="dk1"/>
              </a:buClr>
              <a:buSzPts val="2400"/>
              <a:buFont typeface="Arial"/>
              <a:buChar char="•"/>
            </a:pPr>
            <a:r>
              <a:rPr lang="en-US" sz="2400" dirty="0"/>
              <a:t>Competitive Skills Scholarship Program</a:t>
            </a:r>
          </a:p>
          <a:p>
            <a:pPr marL="342900" lvl="0" indent="-342900">
              <a:spcBef>
                <a:spcPts val="0"/>
              </a:spcBef>
              <a:buClr>
                <a:schemeClr val="dk1"/>
              </a:buClr>
              <a:buSzPts val="2400"/>
              <a:buFont typeface="Arial"/>
              <a:buChar char="•"/>
            </a:pPr>
            <a:r>
              <a:rPr lang="en-US" sz="2400" dirty="0"/>
              <a:t>Apprenticeship Program</a:t>
            </a:r>
          </a:p>
          <a:p>
            <a:pPr marL="342900" lvl="0" indent="-342900">
              <a:spcBef>
                <a:spcPts val="0"/>
              </a:spcBef>
              <a:buClr>
                <a:schemeClr val="dk1"/>
              </a:buClr>
              <a:buSzPts val="2400"/>
              <a:buFont typeface="Arial"/>
              <a:buChar char="•"/>
            </a:pPr>
            <a:r>
              <a:rPr lang="en-US" sz="2400" dirty="0"/>
              <a:t>Veteran Services –JVSG</a:t>
            </a:r>
          </a:p>
          <a:p>
            <a:pPr marL="0" lvl="0" indent="0">
              <a:spcBef>
                <a:spcPts val="0"/>
              </a:spcBef>
              <a:buNone/>
            </a:pPr>
            <a:endParaRPr lang="en-US" sz="2400" dirty="0"/>
          </a:p>
          <a:p>
            <a:pPr marL="0" lvl="0" indent="0">
              <a:spcBef>
                <a:spcPts val="0"/>
              </a:spcBef>
              <a:buNone/>
            </a:pPr>
            <a:r>
              <a:rPr lang="en-US" sz="2400" b="1" dirty="0"/>
              <a:t>Bureau of Rehabilitation Service </a:t>
            </a:r>
          </a:p>
          <a:p>
            <a:pPr marL="285750" lvl="0" indent="-285750">
              <a:spcBef>
                <a:spcPts val="0"/>
              </a:spcBef>
              <a:buClr>
                <a:schemeClr val="dk1"/>
              </a:buClr>
              <a:buSzPts val="2400"/>
              <a:buFont typeface="Arial"/>
              <a:buChar char="•"/>
            </a:pPr>
            <a:r>
              <a:rPr lang="en-US" sz="2400" dirty="0"/>
              <a:t>Vocational Rehabilitation </a:t>
            </a:r>
          </a:p>
          <a:p>
            <a:pPr marL="285750" lvl="0" indent="-285750">
              <a:spcBef>
                <a:spcPts val="0"/>
              </a:spcBef>
              <a:buClr>
                <a:schemeClr val="dk1"/>
              </a:buClr>
              <a:buSzPts val="2400"/>
              <a:buFont typeface="Arial"/>
              <a:buChar char="•"/>
            </a:pPr>
            <a:r>
              <a:rPr lang="en-US" sz="2400" dirty="0"/>
              <a:t>Division of Blind and Visually Impaired</a:t>
            </a:r>
          </a:p>
          <a:p>
            <a:pPr marL="285750" lvl="0" indent="-285750">
              <a:spcBef>
                <a:spcPts val="0"/>
              </a:spcBef>
              <a:buClr>
                <a:schemeClr val="dk1"/>
              </a:buClr>
              <a:buSzPts val="2400"/>
              <a:buFont typeface="Arial"/>
              <a:buChar char="•"/>
            </a:pPr>
            <a:r>
              <a:rPr lang="en-US" sz="2400" dirty="0"/>
              <a:t>Division for </a:t>
            </a:r>
            <a:r>
              <a:rPr lang="en-US" sz="2400"/>
              <a:t>the Deaf, </a:t>
            </a:r>
            <a:r>
              <a:rPr lang="en-US" sz="2400" dirty="0"/>
              <a:t>Hard of Hearing, and Late Deafened</a:t>
            </a:r>
          </a:p>
          <a:p>
            <a:pPr marL="285750" lvl="0" indent="-285750">
              <a:spcBef>
                <a:spcPts val="0"/>
              </a:spcBef>
              <a:buClr>
                <a:schemeClr val="dk1"/>
              </a:buClr>
              <a:buSzPts val="2400"/>
              <a:buFont typeface="Arial"/>
              <a:buChar char="•"/>
            </a:pPr>
            <a:endParaRPr lang="en-US" sz="2400" dirty="0"/>
          </a:p>
        </p:txBody>
      </p:sp>
      <p:sp>
        <p:nvSpPr>
          <p:cNvPr id="4" name="Text Placeholder 3">
            <a:extLst>
              <a:ext uri="{FF2B5EF4-FFF2-40B4-BE49-F238E27FC236}">
                <a16:creationId xmlns:a16="http://schemas.microsoft.com/office/drawing/2014/main" id="{49619BD2-0D5D-49BC-876F-A43A79C3F64A}"/>
              </a:ext>
            </a:extLst>
          </p:cNvPr>
          <p:cNvSpPr>
            <a:spLocks noGrp="1"/>
          </p:cNvSpPr>
          <p:nvPr>
            <p:ph type="body" idx="2"/>
          </p:nvPr>
        </p:nvSpPr>
        <p:spPr>
          <a:xfrm>
            <a:off x="6197600" y="1600204"/>
            <a:ext cx="5384800" cy="3357560"/>
          </a:xfrm>
        </p:spPr>
        <p:txBody>
          <a:bodyPr/>
          <a:lstStyle/>
          <a:p>
            <a:pPr marL="95250" indent="0">
              <a:buNone/>
            </a:pPr>
            <a:r>
              <a:rPr lang="en-US" sz="2400" b="1" dirty="0"/>
              <a:t>Adult Education</a:t>
            </a:r>
          </a:p>
          <a:p>
            <a:endParaRPr lang="en-US" sz="2400" dirty="0"/>
          </a:p>
          <a:p>
            <a:pPr marL="285750" lvl="0" indent="-285750"/>
            <a:r>
              <a:rPr lang="en-US" sz="2400" dirty="0">
                <a:latin typeface="Calibri" panose="020F0502020204030204" pitchFamily="34" charset="0"/>
                <a:ea typeface="Cambria" panose="02040503050406030204" pitchFamily="18" charset="0"/>
                <a:cs typeface="Calibri" panose="020F0502020204030204" pitchFamily="34" charset="0"/>
              </a:rPr>
              <a:t>Workforce Innovation Opportunity Act (WIOA)</a:t>
            </a:r>
          </a:p>
          <a:p>
            <a:pPr marL="285750" lvl="0" indent="-285750">
              <a:buClr>
                <a:schemeClr val="dk1"/>
              </a:buClr>
              <a:buSzPts val="2400"/>
              <a:buFont typeface="Arial"/>
              <a:buChar char="•"/>
            </a:pPr>
            <a:r>
              <a:rPr lang="en-US" sz="2400" dirty="0">
                <a:latin typeface="Calibri" panose="020F0502020204030204" pitchFamily="34" charset="0"/>
                <a:ea typeface="Cambria" panose="02040503050406030204" pitchFamily="18" charset="0"/>
                <a:cs typeface="Calibri" panose="020F0502020204030204" pitchFamily="34" charset="0"/>
              </a:rPr>
              <a:t>Eastern Maine Development Corporation </a:t>
            </a:r>
          </a:p>
          <a:p>
            <a:pPr marL="285750" lvl="0" indent="-285750">
              <a:buClr>
                <a:schemeClr val="dk1"/>
              </a:buClr>
              <a:buSzPts val="2400"/>
              <a:buFont typeface="Arial"/>
              <a:buChar char="•"/>
            </a:pPr>
            <a:r>
              <a:rPr lang="en-US" sz="2400" dirty="0">
                <a:latin typeface="Calibri" panose="020F0502020204030204" pitchFamily="34" charset="0"/>
                <a:ea typeface="Cambria" panose="02040503050406030204" pitchFamily="18" charset="0"/>
                <a:cs typeface="Calibri" panose="020F0502020204030204" pitchFamily="34" charset="0"/>
              </a:rPr>
              <a:t>Aroostook County Action Program </a:t>
            </a:r>
          </a:p>
          <a:p>
            <a:pPr marL="285750" lvl="0" indent="-285750">
              <a:buClr>
                <a:schemeClr val="dk1"/>
              </a:buClr>
              <a:buSzPts val="2400"/>
              <a:buFont typeface="Arial"/>
              <a:buChar char="•"/>
            </a:pPr>
            <a:r>
              <a:rPr lang="en-US" sz="2400" dirty="0">
                <a:latin typeface="Calibri" panose="020F0502020204030204" pitchFamily="34" charset="0"/>
                <a:ea typeface="Cambria" panose="02040503050406030204" pitchFamily="18" charset="0"/>
                <a:cs typeface="Calibri" panose="020F0502020204030204" pitchFamily="34" charset="0"/>
              </a:rPr>
              <a:t>Workforce Solutions</a:t>
            </a:r>
          </a:p>
          <a:p>
            <a:endParaRPr lang="en-US" dirty="0"/>
          </a:p>
          <a:p>
            <a:pPr marL="95250" indent="0">
              <a:buNone/>
            </a:pPr>
            <a:endParaRPr lang="en-US" dirty="0"/>
          </a:p>
        </p:txBody>
      </p:sp>
      <p:sp>
        <p:nvSpPr>
          <p:cNvPr id="5" name="Slide Number Placeholder 4">
            <a:extLst>
              <a:ext uri="{FF2B5EF4-FFF2-40B4-BE49-F238E27FC236}">
                <a16:creationId xmlns:a16="http://schemas.microsoft.com/office/drawing/2014/main" id="{0892F281-E4BD-470B-832A-00C609013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16</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Tree>
    <p:extLst>
      <p:ext uri="{BB962C8B-B14F-4D97-AF65-F5344CB8AC3E}">
        <p14:creationId xmlns:p14="http://schemas.microsoft.com/office/powerpoint/2010/main" val="1397110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2F281-E4BD-470B-832A-00C609013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17</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F1F1233-4EAE-40F0-BE58-002039363739}"/>
              </a:ext>
            </a:extLst>
          </p:cNvPr>
          <p:cNvSpPr>
            <a:spLocks noGrp="1"/>
          </p:cNvSpPr>
          <p:nvPr>
            <p:ph type="title"/>
          </p:nvPr>
        </p:nvSpPr>
        <p:spPr/>
        <p:txBody>
          <a:bodyPr/>
          <a:lstStyle/>
          <a:p>
            <a:br>
              <a:rPr lang="en-US" sz="4400" b="1" dirty="0">
                <a:solidFill>
                  <a:srgbClr val="C00000"/>
                </a:solidFill>
              </a:rPr>
            </a:br>
            <a:r>
              <a:rPr lang="en-US" sz="4400" b="1" dirty="0">
                <a:solidFill>
                  <a:schemeClr val="accent2"/>
                </a:solidFill>
              </a:rPr>
              <a:t>Competitive Skills Scholarship Program</a:t>
            </a:r>
            <a:br>
              <a:rPr lang="en-US" dirty="0">
                <a:solidFill>
                  <a:srgbClr val="C00000"/>
                </a:solidFill>
              </a:rPr>
            </a:br>
            <a:endParaRPr lang="en-US" dirty="0"/>
          </a:p>
        </p:txBody>
      </p:sp>
      <p:sp>
        <p:nvSpPr>
          <p:cNvPr id="4" name="Text Placeholder 3">
            <a:extLst>
              <a:ext uri="{FF2B5EF4-FFF2-40B4-BE49-F238E27FC236}">
                <a16:creationId xmlns:a16="http://schemas.microsoft.com/office/drawing/2014/main" id="{49619BD2-0D5D-49BC-876F-A43A79C3F64A}"/>
              </a:ext>
            </a:extLst>
          </p:cNvPr>
          <p:cNvSpPr>
            <a:spLocks noGrp="1"/>
          </p:cNvSpPr>
          <p:nvPr>
            <p:ph type="body" idx="2"/>
          </p:nvPr>
        </p:nvSpPr>
        <p:spPr>
          <a:xfrm>
            <a:off x="4681659" y="1687597"/>
            <a:ext cx="6524625" cy="4297278"/>
          </a:xfrm>
        </p:spPr>
        <p:txBody>
          <a:bodyPr/>
          <a:lstStyle/>
          <a:p>
            <a:pPr marL="257175" lvl="0" indent="-257175">
              <a:spcBef>
                <a:spcPts val="0"/>
              </a:spcBef>
              <a:buClr>
                <a:schemeClr val="dk1"/>
              </a:buClr>
              <a:buSzPts val="2400"/>
              <a:buFont typeface="Arial"/>
              <a:buChar char="•"/>
            </a:pPr>
            <a:r>
              <a:rPr lang="en-US" sz="2800" dirty="0"/>
              <a:t>A scholarship</a:t>
            </a:r>
          </a:p>
          <a:p>
            <a:pPr marL="257175" lvl="0" indent="-257175">
              <a:spcBef>
                <a:spcPts val="480"/>
              </a:spcBef>
              <a:buClr>
                <a:schemeClr val="dk1"/>
              </a:buClr>
              <a:buSzPts val="2400"/>
              <a:buFont typeface="Arial"/>
              <a:buChar char="•"/>
            </a:pPr>
            <a:r>
              <a:rPr lang="en-US" sz="2800" dirty="0"/>
              <a:t>Training for High Wage in Demand Occupations</a:t>
            </a:r>
          </a:p>
          <a:p>
            <a:pPr marL="257175" lvl="0" indent="-257175">
              <a:spcBef>
                <a:spcPts val="480"/>
              </a:spcBef>
              <a:buClr>
                <a:schemeClr val="dk1"/>
              </a:buClr>
              <a:buSzPts val="2400"/>
              <a:buFont typeface="Arial"/>
              <a:buChar char="•"/>
            </a:pPr>
            <a:r>
              <a:rPr lang="en-US" sz="2800" dirty="0"/>
              <a:t>Can support a certificate, associate’s or bachelor’s degree </a:t>
            </a:r>
          </a:p>
          <a:p>
            <a:pPr marL="257175" lvl="0" indent="-257175">
              <a:spcBef>
                <a:spcPts val="480"/>
              </a:spcBef>
              <a:buClr>
                <a:schemeClr val="dk1"/>
              </a:buClr>
              <a:buSzPts val="2400"/>
              <a:buFont typeface="Arial"/>
              <a:buChar char="•"/>
            </a:pPr>
            <a:r>
              <a:rPr lang="en-US" sz="2800" dirty="0"/>
              <a:t>Can support OJT (on the job training)</a:t>
            </a:r>
          </a:p>
          <a:p>
            <a:pPr marL="257175" lvl="0" indent="-257175">
              <a:spcBef>
                <a:spcPts val="480"/>
              </a:spcBef>
              <a:buClr>
                <a:schemeClr val="dk1"/>
              </a:buClr>
              <a:buSzPts val="2400"/>
              <a:buFont typeface="Arial"/>
              <a:buChar char="•"/>
            </a:pPr>
            <a:r>
              <a:rPr lang="en-US" sz="2800" dirty="0"/>
              <a:t>Can support apprenticeship</a:t>
            </a:r>
          </a:p>
          <a:p>
            <a:pPr marL="257175" lvl="0" indent="-257175">
              <a:spcBef>
                <a:spcPts val="480"/>
              </a:spcBef>
              <a:buClr>
                <a:schemeClr val="dk1"/>
              </a:buClr>
              <a:buSzPts val="2400"/>
              <a:buFont typeface="Arial"/>
              <a:buChar char="•"/>
            </a:pPr>
            <a:r>
              <a:rPr lang="en-US" sz="2800" dirty="0"/>
              <a:t>Will pay tuition, fees, books and some support services</a:t>
            </a:r>
          </a:p>
          <a:p>
            <a:pPr marL="95250" indent="0">
              <a:buNone/>
            </a:pPr>
            <a:endParaRPr lang="en-US" dirty="0"/>
          </a:p>
        </p:txBody>
      </p:sp>
      <p:pic>
        <p:nvPicPr>
          <p:cNvPr id="6" name="Google Shape;200;p16">
            <a:extLst>
              <a:ext uri="{FF2B5EF4-FFF2-40B4-BE49-F238E27FC236}">
                <a16:creationId xmlns:a16="http://schemas.microsoft.com/office/drawing/2014/main" id="{D6749002-D87C-48C1-8DC6-C8C3DB2E40F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9600" y="2355653"/>
            <a:ext cx="3790950" cy="2573536"/>
          </a:xfrm>
          <a:prstGeom prst="rect">
            <a:avLst/>
          </a:prstGeom>
          <a:noFill/>
          <a:ln>
            <a:noFill/>
          </a:ln>
        </p:spPr>
      </p:pic>
    </p:spTree>
    <p:extLst>
      <p:ext uri="{BB962C8B-B14F-4D97-AF65-F5344CB8AC3E}">
        <p14:creationId xmlns:p14="http://schemas.microsoft.com/office/powerpoint/2010/main" val="217295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2F281-E4BD-470B-832A-00C609013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18</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F1F1233-4EAE-40F0-BE58-002039363739}"/>
              </a:ext>
            </a:extLst>
          </p:cNvPr>
          <p:cNvSpPr>
            <a:spLocks noGrp="1"/>
          </p:cNvSpPr>
          <p:nvPr>
            <p:ph type="title"/>
          </p:nvPr>
        </p:nvSpPr>
        <p:spPr/>
        <p:txBody>
          <a:bodyPr/>
          <a:lstStyle/>
          <a:p>
            <a:br>
              <a:rPr lang="en-US" sz="4400" b="1" dirty="0">
                <a:ln>
                  <a:solidFill>
                    <a:srgbClr val="0070C0"/>
                  </a:solidFill>
                </a:ln>
                <a:solidFill>
                  <a:srgbClr val="1E4649"/>
                </a:solidFill>
              </a:rPr>
            </a:br>
            <a:r>
              <a:rPr lang="en-US" sz="4400" b="1" dirty="0">
                <a:ln>
                  <a:solidFill>
                    <a:srgbClr val="0070C0"/>
                  </a:solidFill>
                </a:ln>
                <a:solidFill>
                  <a:srgbClr val="1E4649"/>
                </a:solidFill>
              </a:rPr>
              <a:t>Maine Apprenticeship Program</a:t>
            </a:r>
            <a:br>
              <a:rPr lang="en-US" dirty="0">
                <a:ln>
                  <a:solidFill>
                    <a:srgbClr val="0070C0"/>
                  </a:solidFill>
                </a:ln>
              </a:rPr>
            </a:br>
            <a:endParaRPr lang="en-US" dirty="0"/>
          </a:p>
        </p:txBody>
      </p:sp>
      <p:sp>
        <p:nvSpPr>
          <p:cNvPr id="3" name="Text Placeholder 2">
            <a:extLst>
              <a:ext uri="{FF2B5EF4-FFF2-40B4-BE49-F238E27FC236}">
                <a16:creationId xmlns:a16="http://schemas.microsoft.com/office/drawing/2014/main" id="{8631A8F5-F7A1-4EB8-88EF-F6A11AD42222}"/>
              </a:ext>
            </a:extLst>
          </p:cNvPr>
          <p:cNvSpPr>
            <a:spLocks noGrp="1"/>
          </p:cNvSpPr>
          <p:nvPr>
            <p:ph type="body" idx="1"/>
          </p:nvPr>
        </p:nvSpPr>
        <p:spPr>
          <a:xfrm>
            <a:off x="944684" y="1600204"/>
            <a:ext cx="5384800" cy="2600322"/>
          </a:xfrm>
        </p:spPr>
        <p:txBody>
          <a:bodyPr/>
          <a:lstStyle/>
          <a:p>
            <a:pPr marL="285750" lvl="0" indent="-285750">
              <a:spcBef>
                <a:spcPts val="0"/>
              </a:spcBef>
              <a:buClr>
                <a:schemeClr val="dk1"/>
              </a:buClr>
              <a:buSzPts val="2400"/>
              <a:buFont typeface="Arial"/>
              <a:buChar char="•"/>
            </a:pPr>
            <a:r>
              <a:rPr lang="en-US" sz="2400" dirty="0"/>
              <a:t>High Wage and In-demand Jobs</a:t>
            </a:r>
          </a:p>
          <a:p>
            <a:pPr marL="285750" lvl="0" indent="-285750">
              <a:spcBef>
                <a:spcPts val="0"/>
              </a:spcBef>
              <a:buClr>
                <a:schemeClr val="dk1"/>
              </a:buClr>
              <a:buSzPts val="2400"/>
              <a:buFont typeface="Arial"/>
              <a:buChar char="•"/>
            </a:pPr>
            <a:r>
              <a:rPr lang="en-US" sz="2400" dirty="0"/>
              <a:t>Includes On-the-Job Learning and Related Training Instruction</a:t>
            </a:r>
          </a:p>
          <a:p>
            <a:pPr marL="285750" lvl="0" indent="-285750">
              <a:spcBef>
                <a:spcPts val="0"/>
              </a:spcBef>
              <a:buClr>
                <a:schemeClr val="dk1"/>
              </a:buClr>
              <a:buSzPts val="2400"/>
              <a:buFont typeface="Arial"/>
              <a:buChar char="•"/>
            </a:pPr>
            <a:r>
              <a:rPr lang="en-US" sz="2400" dirty="0"/>
              <a:t>Earn while you Learn approach</a:t>
            </a:r>
          </a:p>
          <a:p>
            <a:pPr marL="285750" lvl="0" indent="-285750">
              <a:spcBef>
                <a:spcPts val="0"/>
              </a:spcBef>
              <a:buClr>
                <a:schemeClr val="dk1"/>
              </a:buClr>
              <a:buSzPts val="2400"/>
              <a:buFont typeface="Arial"/>
              <a:buChar char="•"/>
            </a:pPr>
            <a:r>
              <a:rPr lang="en-US" sz="2400" dirty="0"/>
              <a:t>Apprentices gain marketable skills</a:t>
            </a:r>
          </a:p>
          <a:p>
            <a:pPr marL="285750" lvl="0" indent="-285750">
              <a:spcBef>
                <a:spcPts val="0"/>
              </a:spcBef>
              <a:buClr>
                <a:schemeClr val="dk1"/>
              </a:buClr>
              <a:buSzPts val="2400"/>
              <a:buFont typeface="Arial"/>
              <a:buChar char="•"/>
            </a:pPr>
            <a:r>
              <a:rPr lang="en-US" sz="2400" dirty="0"/>
              <a:t>Nationally recognized certification</a:t>
            </a:r>
          </a:p>
          <a:p>
            <a:endParaRPr lang="en-US" dirty="0"/>
          </a:p>
          <a:p>
            <a:pPr marL="95250" indent="0">
              <a:buNone/>
            </a:pPr>
            <a:endParaRPr lang="en-US" dirty="0"/>
          </a:p>
        </p:txBody>
      </p:sp>
      <p:sp>
        <p:nvSpPr>
          <p:cNvPr id="4" name="Text Placeholder 3">
            <a:extLst>
              <a:ext uri="{FF2B5EF4-FFF2-40B4-BE49-F238E27FC236}">
                <a16:creationId xmlns:a16="http://schemas.microsoft.com/office/drawing/2014/main" id="{49619BD2-0D5D-49BC-876F-A43A79C3F64A}"/>
              </a:ext>
            </a:extLst>
          </p:cNvPr>
          <p:cNvSpPr>
            <a:spLocks noGrp="1"/>
          </p:cNvSpPr>
          <p:nvPr>
            <p:ph type="body" idx="2"/>
          </p:nvPr>
        </p:nvSpPr>
        <p:spPr>
          <a:xfrm>
            <a:off x="6329484" y="1600204"/>
            <a:ext cx="5384800" cy="2314572"/>
          </a:xfrm>
        </p:spPr>
        <p:txBody>
          <a:bodyPr/>
          <a:lstStyle/>
          <a:p>
            <a:pPr marL="0" lvl="0" indent="0">
              <a:spcBef>
                <a:spcPts val="0"/>
              </a:spcBef>
              <a:buNone/>
            </a:pPr>
            <a:r>
              <a:rPr lang="en-US" sz="2400" b="1" dirty="0">
                <a:solidFill>
                  <a:srgbClr val="404040"/>
                </a:solidFill>
              </a:rPr>
              <a:t>On-the-Job Learning </a:t>
            </a:r>
            <a:r>
              <a:rPr lang="en-US" sz="2400" dirty="0"/>
              <a:t>is a minimum of 2000 hours (one year program) and a maximum of 10,000 hours (five years)</a:t>
            </a:r>
          </a:p>
          <a:p>
            <a:pPr marL="0" lvl="0" indent="0">
              <a:spcBef>
                <a:spcPts val="0"/>
              </a:spcBef>
              <a:buNone/>
            </a:pPr>
            <a:endParaRPr lang="en-US" sz="2400" dirty="0"/>
          </a:p>
          <a:p>
            <a:pPr marL="0" lvl="0" indent="0">
              <a:spcBef>
                <a:spcPts val="0"/>
              </a:spcBef>
              <a:buNone/>
            </a:pPr>
            <a:r>
              <a:rPr lang="en-US" sz="2400" b="1" dirty="0">
                <a:solidFill>
                  <a:srgbClr val="404040"/>
                </a:solidFill>
              </a:rPr>
              <a:t>Related Training Instruction </a:t>
            </a:r>
            <a:r>
              <a:rPr lang="en-US" sz="2400" dirty="0"/>
              <a:t>is a minimum of 144 hours per year</a:t>
            </a:r>
          </a:p>
          <a:p>
            <a:pPr marL="95250" indent="0">
              <a:buNone/>
            </a:pPr>
            <a:endParaRPr lang="en-US" dirty="0"/>
          </a:p>
        </p:txBody>
      </p:sp>
      <p:pic>
        <p:nvPicPr>
          <p:cNvPr id="6" name="Google Shape;208;p17">
            <a:extLst>
              <a:ext uri="{FF2B5EF4-FFF2-40B4-BE49-F238E27FC236}">
                <a16:creationId xmlns:a16="http://schemas.microsoft.com/office/drawing/2014/main" id="{D5657C01-E59C-416B-94E4-5C4DE818BF2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46113" y="4383092"/>
            <a:ext cx="7261412" cy="1522881"/>
          </a:xfrm>
          <a:prstGeom prst="rect">
            <a:avLst/>
          </a:prstGeom>
          <a:noFill/>
          <a:ln>
            <a:noFill/>
          </a:ln>
        </p:spPr>
      </p:pic>
      <p:pic>
        <p:nvPicPr>
          <p:cNvPr id="7" name="Google Shape;211;p17">
            <a:extLst>
              <a:ext uri="{FF2B5EF4-FFF2-40B4-BE49-F238E27FC236}">
                <a16:creationId xmlns:a16="http://schemas.microsoft.com/office/drawing/2014/main" id="{3B9FEB8A-0174-4DA8-97C6-2543DC27EC65}"/>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00649" y="4383093"/>
            <a:ext cx="2115669" cy="1522880"/>
          </a:xfrm>
          <a:prstGeom prst="rect">
            <a:avLst/>
          </a:prstGeom>
          <a:noFill/>
          <a:ln>
            <a:noFill/>
          </a:ln>
        </p:spPr>
      </p:pic>
    </p:spTree>
    <p:extLst>
      <p:ext uri="{BB962C8B-B14F-4D97-AF65-F5344CB8AC3E}">
        <p14:creationId xmlns:p14="http://schemas.microsoft.com/office/powerpoint/2010/main" val="349155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233-4EAE-40F0-BE58-002039363739}"/>
              </a:ext>
            </a:extLst>
          </p:cNvPr>
          <p:cNvSpPr>
            <a:spLocks noGrp="1"/>
          </p:cNvSpPr>
          <p:nvPr>
            <p:ph type="title"/>
          </p:nvPr>
        </p:nvSpPr>
        <p:spPr/>
        <p:txBody>
          <a:bodyPr/>
          <a:lstStyle/>
          <a:p>
            <a:br>
              <a:rPr lang="en-US" sz="4400" b="1" dirty="0">
                <a:ln>
                  <a:solidFill>
                    <a:schemeClr val="accent2">
                      <a:lumMod val="50000"/>
                    </a:schemeClr>
                  </a:solidFill>
                </a:ln>
                <a:solidFill>
                  <a:srgbClr val="120EBE"/>
                </a:solidFill>
              </a:rPr>
            </a:br>
            <a:r>
              <a:rPr lang="en-US" sz="4400" b="1" dirty="0">
                <a:ln>
                  <a:solidFill>
                    <a:schemeClr val="accent2">
                      <a:lumMod val="50000"/>
                    </a:schemeClr>
                  </a:solidFill>
                </a:ln>
                <a:solidFill>
                  <a:srgbClr val="120EBE"/>
                </a:solidFill>
              </a:rPr>
              <a:t>Veteran Services</a:t>
            </a:r>
            <a:br>
              <a:rPr lang="en-US" dirty="0">
                <a:ln>
                  <a:solidFill>
                    <a:schemeClr val="accent2">
                      <a:lumMod val="50000"/>
                    </a:schemeClr>
                  </a:solidFill>
                </a:ln>
              </a:rPr>
            </a:br>
            <a:endParaRPr lang="en-US" dirty="0"/>
          </a:p>
        </p:txBody>
      </p:sp>
      <p:sp>
        <p:nvSpPr>
          <p:cNvPr id="3" name="Text Placeholder 2">
            <a:extLst>
              <a:ext uri="{FF2B5EF4-FFF2-40B4-BE49-F238E27FC236}">
                <a16:creationId xmlns:a16="http://schemas.microsoft.com/office/drawing/2014/main" id="{8631A8F5-F7A1-4EB8-88EF-F6A11AD42222}"/>
              </a:ext>
            </a:extLst>
          </p:cNvPr>
          <p:cNvSpPr>
            <a:spLocks noGrp="1"/>
          </p:cNvSpPr>
          <p:nvPr>
            <p:ph type="body" idx="1"/>
          </p:nvPr>
        </p:nvSpPr>
        <p:spPr>
          <a:xfrm>
            <a:off x="365872" y="1514475"/>
            <a:ext cx="11460255" cy="1025087"/>
          </a:xfrm>
        </p:spPr>
        <p:txBody>
          <a:bodyPr/>
          <a:lstStyle/>
          <a:p>
            <a:pPr marL="95250" indent="0" algn="ctr">
              <a:buNone/>
            </a:pPr>
            <a:r>
              <a:rPr lang="en-US" sz="2800" dirty="0">
                <a:solidFill>
                  <a:srgbClr val="000000"/>
                </a:solidFill>
              </a:rPr>
              <a:t>Veterans or transitioning service members can meet with a Veterans' Representative located around the state who are ready to serve you.   </a:t>
            </a:r>
            <a:endParaRPr lang="en-US" sz="2800" dirty="0"/>
          </a:p>
          <a:p>
            <a:pPr marL="95250" indent="0" algn="ctr">
              <a:buNone/>
            </a:pPr>
            <a:endParaRPr lang="en-US" dirty="0"/>
          </a:p>
        </p:txBody>
      </p:sp>
      <p:sp>
        <p:nvSpPr>
          <p:cNvPr id="4" name="Text Placeholder 3">
            <a:extLst>
              <a:ext uri="{FF2B5EF4-FFF2-40B4-BE49-F238E27FC236}">
                <a16:creationId xmlns:a16="http://schemas.microsoft.com/office/drawing/2014/main" id="{49619BD2-0D5D-49BC-876F-A43A79C3F64A}"/>
              </a:ext>
            </a:extLst>
          </p:cNvPr>
          <p:cNvSpPr>
            <a:spLocks noGrp="1"/>
          </p:cNvSpPr>
          <p:nvPr>
            <p:ph type="body" idx="2"/>
          </p:nvPr>
        </p:nvSpPr>
        <p:spPr>
          <a:xfrm>
            <a:off x="835024" y="4500451"/>
            <a:ext cx="10521950" cy="1686147"/>
          </a:xfrm>
        </p:spPr>
        <p:txBody>
          <a:bodyPr/>
          <a:lstStyle/>
          <a:p>
            <a:pPr marL="0" lvl="0" indent="0">
              <a:spcBef>
                <a:spcPts val="0"/>
              </a:spcBef>
              <a:buNone/>
            </a:pPr>
            <a:r>
              <a:rPr lang="en-US" sz="2400" b="1" dirty="0">
                <a:solidFill>
                  <a:srgbClr val="000000"/>
                </a:solidFill>
              </a:rPr>
              <a:t>Veteran Priority of Service</a:t>
            </a:r>
            <a:endParaRPr lang="en-US" sz="2400" dirty="0"/>
          </a:p>
          <a:p>
            <a:pPr marL="0" lvl="0" indent="0">
              <a:spcBef>
                <a:spcPts val="0"/>
              </a:spcBef>
              <a:buNone/>
            </a:pPr>
            <a:r>
              <a:rPr lang="en-US" sz="2000" dirty="0">
                <a:solidFill>
                  <a:srgbClr val="000000"/>
                </a:solidFill>
              </a:rPr>
              <a:t>Veteran Priority of Service means, with respect to any qualified Department of Labor employment and job-training programs, that Veterans and Eligible Spouses shall be given priority over non-Veterans for the receipt of employment, training, and placement services, notwithstanding any other provision of the law.</a:t>
            </a:r>
            <a:endParaRPr lang="en-US" sz="2000" dirty="0"/>
          </a:p>
          <a:p>
            <a:pPr marL="95250" indent="0">
              <a:buNone/>
            </a:pPr>
            <a:endParaRPr lang="en-US" dirty="0"/>
          </a:p>
        </p:txBody>
      </p:sp>
      <p:sp>
        <p:nvSpPr>
          <p:cNvPr id="5" name="Slide Number Placeholder 4">
            <a:extLst>
              <a:ext uri="{FF2B5EF4-FFF2-40B4-BE49-F238E27FC236}">
                <a16:creationId xmlns:a16="http://schemas.microsoft.com/office/drawing/2014/main" id="{0892F281-E4BD-470B-832A-00C60901345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19</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pic>
        <p:nvPicPr>
          <p:cNvPr id="6" name="Google Shape;219;p18">
            <a:extLst>
              <a:ext uri="{FF2B5EF4-FFF2-40B4-BE49-F238E27FC236}">
                <a16:creationId xmlns:a16="http://schemas.microsoft.com/office/drawing/2014/main" id="{664EB2BE-91AB-4C78-A65A-1FC5AFDB36D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40922" y="2632292"/>
            <a:ext cx="1902516" cy="1682040"/>
          </a:xfrm>
          <a:prstGeom prst="rect">
            <a:avLst/>
          </a:prstGeom>
          <a:noFill/>
          <a:ln>
            <a:noFill/>
          </a:ln>
        </p:spPr>
      </p:pic>
      <p:pic>
        <p:nvPicPr>
          <p:cNvPr id="7" name="Google Shape;221;p18">
            <a:extLst>
              <a:ext uri="{FF2B5EF4-FFF2-40B4-BE49-F238E27FC236}">
                <a16:creationId xmlns:a16="http://schemas.microsoft.com/office/drawing/2014/main" id="{B64E5FB8-46F8-4778-9A8C-C72886AB5E5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596734" y="2636399"/>
            <a:ext cx="3903655" cy="1677933"/>
          </a:xfrm>
          <a:prstGeom prst="rect">
            <a:avLst/>
          </a:prstGeom>
          <a:noFill/>
          <a:ln>
            <a:noFill/>
          </a:ln>
        </p:spPr>
      </p:pic>
    </p:spTree>
    <p:extLst>
      <p:ext uri="{BB962C8B-B14F-4D97-AF65-F5344CB8AC3E}">
        <p14:creationId xmlns:p14="http://schemas.microsoft.com/office/powerpoint/2010/main" val="86228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ACB9-39F6-4FE3-81B5-962A14FB6E7E}"/>
              </a:ext>
            </a:extLst>
          </p:cNvPr>
          <p:cNvSpPr>
            <a:spLocks noGrp="1"/>
          </p:cNvSpPr>
          <p:nvPr>
            <p:ph type="title"/>
          </p:nvPr>
        </p:nvSpPr>
        <p:spPr/>
        <p:txBody>
          <a:bodyPr/>
          <a:lstStyle/>
          <a:p>
            <a:r>
              <a:rPr lang="en-US" dirty="0"/>
              <a:t>American rescue plan act</a:t>
            </a:r>
          </a:p>
        </p:txBody>
      </p:sp>
      <p:sp>
        <p:nvSpPr>
          <p:cNvPr id="3" name="Slide Number Placeholder 2">
            <a:extLst>
              <a:ext uri="{FF2B5EF4-FFF2-40B4-BE49-F238E27FC236}">
                <a16:creationId xmlns:a16="http://schemas.microsoft.com/office/drawing/2014/main" id="{6C4C9BF6-E0BC-4EC0-880F-0CE39C0BF3D4}"/>
              </a:ext>
            </a:extLst>
          </p:cNvPr>
          <p:cNvSpPr>
            <a:spLocks noGrp="1"/>
          </p:cNvSpPr>
          <p:nvPr>
            <p:ph type="sldNum" sz="quarter" idx="12"/>
          </p:nvPr>
        </p:nvSpPr>
        <p:spPr/>
        <p:txBody>
          <a:bodyPr/>
          <a:lstStyle/>
          <a:p>
            <a:fld id="{3A98EE3D-8CD1-4C3F-BD1C-C98C9596463C}" type="slidenum">
              <a:rPr lang="en-US" smtClean="0"/>
              <a:t>2</a:t>
            </a:fld>
            <a:endParaRPr lang="en-US"/>
          </a:p>
        </p:txBody>
      </p:sp>
      <p:graphicFrame>
        <p:nvGraphicFramePr>
          <p:cNvPr id="6" name="Diagram 5">
            <a:extLst>
              <a:ext uri="{FF2B5EF4-FFF2-40B4-BE49-F238E27FC236}">
                <a16:creationId xmlns:a16="http://schemas.microsoft.com/office/drawing/2014/main" id="{EA7B683A-E64E-4FD5-821A-2F93F09D1A8C}"/>
              </a:ext>
            </a:extLst>
          </p:cNvPr>
          <p:cNvGraphicFramePr/>
          <p:nvPr>
            <p:extLst>
              <p:ext uri="{D42A27DB-BD31-4B8C-83A1-F6EECF244321}">
                <p14:modId xmlns:p14="http://schemas.microsoft.com/office/powerpoint/2010/main" val="1880127217"/>
              </p:ext>
            </p:extLst>
          </p:nvPr>
        </p:nvGraphicFramePr>
        <p:xfrm>
          <a:off x="581192" y="1644073"/>
          <a:ext cx="11168356" cy="4412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a:extLst>
              <a:ext uri="{FF2B5EF4-FFF2-40B4-BE49-F238E27FC236}">
                <a16:creationId xmlns:a16="http://schemas.microsoft.com/office/drawing/2014/main" id="{CF320464-0B31-4DB4-A883-15EFC0490122}"/>
              </a:ext>
            </a:extLst>
          </p:cNvPr>
          <p:cNvCxnSpPr>
            <a:cxnSpLocks/>
          </p:cNvCxnSpPr>
          <p:nvPr/>
        </p:nvCxnSpPr>
        <p:spPr>
          <a:xfrm flipH="1" flipV="1">
            <a:off x="2359742" y="6152876"/>
            <a:ext cx="245806" cy="41507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37AAE26-F848-4142-95FD-D45D44D03BE9}"/>
              </a:ext>
            </a:extLst>
          </p:cNvPr>
          <p:cNvSpPr txBox="1"/>
          <p:nvPr/>
        </p:nvSpPr>
        <p:spPr>
          <a:xfrm>
            <a:off x="2674374" y="6360412"/>
            <a:ext cx="3185652" cy="369332"/>
          </a:xfrm>
          <a:prstGeom prst="rect">
            <a:avLst/>
          </a:prstGeom>
          <a:noFill/>
        </p:spPr>
        <p:txBody>
          <a:bodyPr wrap="square" rtlCol="0">
            <a:spAutoFit/>
          </a:bodyPr>
          <a:lstStyle/>
          <a:p>
            <a:r>
              <a:rPr lang="en-US" dirty="0"/>
              <a:t>Focus of today’s conversation</a:t>
            </a:r>
          </a:p>
        </p:txBody>
      </p:sp>
    </p:spTree>
    <p:extLst>
      <p:ext uri="{BB962C8B-B14F-4D97-AF65-F5344CB8AC3E}">
        <p14:creationId xmlns:p14="http://schemas.microsoft.com/office/powerpoint/2010/main" val="196785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CF6BBD-EE77-43F7-AC0B-72E82A8B96F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20</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F030B3A7-DBF7-4112-9D1C-B9CE0E3FF1C6}"/>
              </a:ext>
            </a:extLst>
          </p:cNvPr>
          <p:cNvSpPr>
            <a:spLocks noGrp="1"/>
          </p:cNvSpPr>
          <p:nvPr>
            <p:ph type="title"/>
          </p:nvPr>
        </p:nvSpPr>
        <p:spPr/>
        <p:txBody>
          <a:bodyPr/>
          <a:lstStyle/>
          <a:p>
            <a:r>
              <a:rPr lang="en-US" sz="4400" b="1" dirty="0">
                <a:solidFill>
                  <a:schemeClr val="accent2"/>
                </a:solidFill>
              </a:rPr>
              <a:t>Vocational Rehabilitation Services</a:t>
            </a:r>
            <a:endParaRPr lang="en-US" dirty="0">
              <a:solidFill>
                <a:schemeClr val="accent2"/>
              </a:solidFill>
            </a:endParaRPr>
          </a:p>
        </p:txBody>
      </p:sp>
      <p:sp>
        <p:nvSpPr>
          <p:cNvPr id="3" name="Text Placeholder 2">
            <a:extLst>
              <a:ext uri="{FF2B5EF4-FFF2-40B4-BE49-F238E27FC236}">
                <a16:creationId xmlns:a16="http://schemas.microsoft.com/office/drawing/2014/main" id="{20871BD0-EFC9-4DA9-958F-D61F0F842B8A}"/>
              </a:ext>
            </a:extLst>
          </p:cNvPr>
          <p:cNvSpPr>
            <a:spLocks noGrp="1"/>
          </p:cNvSpPr>
          <p:nvPr>
            <p:ph type="body" idx="1"/>
          </p:nvPr>
        </p:nvSpPr>
        <p:spPr>
          <a:xfrm>
            <a:off x="809624" y="2014581"/>
            <a:ext cx="6005513" cy="3643310"/>
          </a:xfrm>
        </p:spPr>
        <p:txBody>
          <a:bodyPr/>
          <a:lstStyle/>
          <a:p>
            <a:pPr marL="95250" indent="0">
              <a:buNone/>
            </a:pPr>
            <a:r>
              <a:rPr lang="en-US" sz="2800" dirty="0"/>
              <a:t>The Division of Vocational Rehabilitation, also known as “VR”, is a Department of Labor Program that helps people who have disabilities to find and keep a job. VR helps people who have physical, mental or emotional disabilities.  </a:t>
            </a:r>
          </a:p>
          <a:p>
            <a:pPr marL="95250" indent="0">
              <a:buNone/>
            </a:pPr>
            <a:endParaRPr lang="en-US" dirty="0"/>
          </a:p>
        </p:txBody>
      </p:sp>
      <p:pic>
        <p:nvPicPr>
          <p:cNvPr id="6" name="Google Shape;230;p19">
            <a:extLst>
              <a:ext uri="{FF2B5EF4-FFF2-40B4-BE49-F238E27FC236}">
                <a16:creationId xmlns:a16="http://schemas.microsoft.com/office/drawing/2014/main" id="{D1A070DB-60CC-414C-A71A-8C61CB1DD6B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430465" y="2293368"/>
            <a:ext cx="3025801" cy="2671314"/>
          </a:xfrm>
          <a:prstGeom prst="rect">
            <a:avLst/>
          </a:prstGeom>
          <a:noFill/>
          <a:ln>
            <a:noFill/>
          </a:ln>
        </p:spPr>
      </p:pic>
    </p:spTree>
    <p:extLst>
      <p:ext uri="{BB962C8B-B14F-4D97-AF65-F5344CB8AC3E}">
        <p14:creationId xmlns:p14="http://schemas.microsoft.com/office/powerpoint/2010/main" val="228316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8337C6-DC09-4539-A890-89606983FDB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21</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6B8E3F20-8295-4437-969E-CEEAC3DAFE80}"/>
              </a:ext>
            </a:extLst>
          </p:cNvPr>
          <p:cNvSpPr>
            <a:spLocks noGrp="1"/>
          </p:cNvSpPr>
          <p:nvPr>
            <p:ph type="title"/>
          </p:nvPr>
        </p:nvSpPr>
        <p:spPr/>
        <p:txBody>
          <a:bodyPr/>
          <a:lstStyle/>
          <a:p>
            <a:br>
              <a:rPr lang="en-US" b="1" dirty="0">
                <a:ln>
                  <a:solidFill>
                    <a:schemeClr val="accent5">
                      <a:lumMod val="50000"/>
                    </a:schemeClr>
                  </a:solidFill>
                </a:ln>
                <a:solidFill>
                  <a:srgbClr val="99CCFF"/>
                </a:solidFill>
              </a:rPr>
            </a:br>
            <a:r>
              <a:rPr lang="en-US" b="1" dirty="0">
                <a:ln>
                  <a:solidFill>
                    <a:schemeClr val="accent5">
                      <a:lumMod val="50000"/>
                    </a:schemeClr>
                  </a:solidFill>
                </a:ln>
                <a:solidFill>
                  <a:schemeClr val="accent2"/>
                </a:solidFill>
              </a:rPr>
              <a:t>Division for the Blind and Visually Impaired</a:t>
            </a:r>
            <a:br>
              <a:rPr lang="en-US" dirty="0">
                <a:ln>
                  <a:solidFill>
                    <a:schemeClr val="accent5">
                      <a:lumMod val="50000"/>
                    </a:schemeClr>
                  </a:solidFill>
                </a:ln>
                <a:solidFill>
                  <a:srgbClr val="99CCFF"/>
                </a:solidFill>
              </a:rPr>
            </a:br>
            <a:endParaRPr lang="en-US" dirty="0"/>
          </a:p>
        </p:txBody>
      </p:sp>
      <p:sp>
        <p:nvSpPr>
          <p:cNvPr id="4" name="Text Placeholder 3">
            <a:extLst>
              <a:ext uri="{FF2B5EF4-FFF2-40B4-BE49-F238E27FC236}">
                <a16:creationId xmlns:a16="http://schemas.microsoft.com/office/drawing/2014/main" id="{7333CA60-165B-47F0-AEC6-425B8F8747C2}"/>
              </a:ext>
            </a:extLst>
          </p:cNvPr>
          <p:cNvSpPr>
            <a:spLocks noGrp="1"/>
          </p:cNvSpPr>
          <p:nvPr>
            <p:ph type="body" idx="2"/>
          </p:nvPr>
        </p:nvSpPr>
        <p:spPr>
          <a:xfrm>
            <a:off x="5821484" y="2021725"/>
            <a:ext cx="5384800" cy="3629022"/>
          </a:xfrm>
        </p:spPr>
        <p:txBody>
          <a:bodyPr/>
          <a:lstStyle/>
          <a:p>
            <a:pPr marL="95250" indent="0">
              <a:buNone/>
            </a:pPr>
            <a:r>
              <a:rPr lang="en-US" sz="2800" dirty="0">
                <a:solidFill>
                  <a:srgbClr val="000000"/>
                </a:solidFill>
              </a:rPr>
              <a:t>If you have a vision problem that prevents you from carrying out the activities of daily living, getting an education or a job, there is help. The Division for the Blind and Visually Impaired can provide many services to persons with severe visual impairments.</a:t>
            </a:r>
            <a:endParaRPr lang="en-US" sz="2800" dirty="0"/>
          </a:p>
          <a:p>
            <a:pPr marL="95250" indent="0">
              <a:buNone/>
            </a:pPr>
            <a:endParaRPr lang="en-US" dirty="0"/>
          </a:p>
        </p:txBody>
      </p:sp>
      <p:pic>
        <p:nvPicPr>
          <p:cNvPr id="6" name="Google Shape;239;p20">
            <a:extLst>
              <a:ext uri="{FF2B5EF4-FFF2-40B4-BE49-F238E27FC236}">
                <a16:creationId xmlns:a16="http://schemas.microsoft.com/office/drawing/2014/main" id="{9EA809D4-92B5-4875-9A02-664F4C4E981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45759" y="2846533"/>
            <a:ext cx="4453667" cy="1979407"/>
          </a:xfrm>
          <a:prstGeom prst="rect">
            <a:avLst/>
          </a:prstGeom>
          <a:noFill/>
          <a:ln>
            <a:noFill/>
          </a:ln>
        </p:spPr>
      </p:pic>
    </p:spTree>
    <p:extLst>
      <p:ext uri="{BB962C8B-B14F-4D97-AF65-F5344CB8AC3E}">
        <p14:creationId xmlns:p14="http://schemas.microsoft.com/office/powerpoint/2010/main" val="143751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975791-CE46-46B7-AACA-25BE017C66C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22</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929780A1-5A38-4EA3-919E-447BAC543ACE}"/>
              </a:ext>
            </a:extLst>
          </p:cNvPr>
          <p:cNvSpPr>
            <a:spLocks noGrp="1"/>
          </p:cNvSpPr>
          <p:nvPr>
            <p:ph type="title"/>
          </p:nvPr>
        </p:nvSpPr>
        <p:spPr/>
        <p:txBody>
          <a:bodyPr/>
          <a:lstStyle/>
          <a:p>
            <a:r>
              <a:rPr lang="en-US" sz="3600" b="1" dirty="0">
                <a:ln>
                  <a:solidFill>
                    <a:schemeClr val="accent5">
                      <a:lumMod val="50000"/>
                    </a:schemeClr>
                  </a:solidFill>
                </a:ln>
                <a:solidFill>
                  <a:schemeClr val="accent2"/>
                </a:solidFill>
              </a:rPr>
              <a:t>Division for the Deaf, Hard of Hearing, &amp; Late Deafened</a:t>
            </a:r>
            <a:endParaRPr lang="en-US" sz="3600" dirty="0">
              <a:solidFill>
                <a:schemeClr val="accent2"/>
              </a:solidFill>
            </a:endParaRPr>
          </a:p>
        </p:txBody>
      </p:sp>
      <p:sp>
        <p:nvSpPr>
          <p:cNvPr id="3" name="Text Placeholder 2">
            <a:extLst>
              <a:ext uri="{FF2B5EF4-FFF2-40B4-BE49-F238E27FC236}">
                <a16:creationId xmlns:a16="http://schemas.microsoft.com/office/drawing/2014/main" id="{609E92BC-99DA-430F-B37D-B0A548FA6031}"/>
              </a:ext>
            </a:extLst>
          </p:cNvPr>
          <p:cNvSpPr>
            <a:spLocks noGrp="1"/>
          </p:cNvSpPr>
          <p:nvPr>
            <p:ph type="body" idx="1"/>
          </p:nvPr>
        </p:nvSpPr>
        <p:spPr>
          <a:xfrm>
            <a:off x="609600" y="4129091"/>
            <a:ext cx="10863263" cy="1985963"/>
          </a:xfrm>
        </p:spPr>
        <p:txBody>
          <a:bodyPr/>
          <a:lstStyle/>
          <a:p>
            <a:pPr marL="114300" indent="0">
              <a:buNone/>
            </a:pPr>
            <a:r>
              <a:rPr lang="en-US" dirty="0"/>
              <a:t>Services of this division include deaf identification cards, vehicle placards, TTY discount, listing of legal interpreters, and other resources.</a:t>
            </a:r>
          </a:p>
          <a:p>
            <a:pPr marL="114300" indent="0">
              <a:buNone/>
            </a:pPr>
            <a:endParaRPr lang="en-US" dirty="0"/>
          </a:p>
          <a:p>
            <a:pPr marL="114300" indent="0">
              <a:buNone/>
            </a:pPr>
            <a:r>
              <a:rPr lang="en-US" dirty="0"/>
              <a:t>Vocational Services are provided to individuals in need through general Vocational Rehabilitation programs.  </a:t>
            </a:r>
          </a:p>
          <a:p>
            <a:pPr marL="95250" indent="0">
              <a:buNone/>
            </a:pPr>
            <a:endParaRPr lang="en-US" dirty="0"/>
          </a:p>
        </p:txBody>
      </p:sp>
      <p:pic>
        <p:nvPicPr>
          <p:cNvPr id="3074" name="Picture 2">
            <a:extLst>
              <a:ext uri="{FF2B5EF4-FFF2-40B4-BE49-F238E27FC236}">
                <a16:creationId xmlns:a16="http://schemas.microsoft.com/office/drawing/2014/main" id="{F175E432-E1DE-4CA3-ACC9-7F6CA00D0A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194" y="1552673"/>
            <a:ext cx="3394074" cy="257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89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501D5C-E628-47C0-90B4-3455391B405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23</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8EB81CDB-6AC0-4D0B-9391-7DB5125A8AE9}"/>
              </a:ext>
            </a:extLst>
          </p:cNvPr>
          <p:cNvSpPr>
            <a:spLocks noGrp="1"/>
          </p:cNvSpPr>
          <p:nvPr>
            <p:ph type="title"/>
          </p:nvPr>
        </p:nvSpPr>
        <p:spPr/>
        <p:txBody>
          <a:bodyPr/>
          <a:lstStyle/>
          <a:p>
            <a:r>
              <a:rPr lang="en-US" sz="4400" b="1" dirty="0">
                <a:solidFill>
                  <a:schemeClr val="accent2"/>
                </a:solidFill>
              </a:rPr>
              <a:t>Maine Adult Education</a:t>
            </a:r>
            <a:endParaRPr lang="en-US" dirty="0">
              <a:solidFill>
                <a:schemeClr val="accent2"/>
              </a:solidFill>
            </a:endParaRPr>
          </a:p>
        </p:txBody>
      </p:sp>
      <p:sp>
        <p:nvSpPr>
          <p:cNvPr id="3" name="Text Placeholder 2">
            <a:extLst>
              <a:ext uri="{FF2B5EF4-FFF2-40B4-BE49-F238E27FC236}">
                <a16:creationId xmlns:a16="http://schemas.microsoft.com/office/drawing/2014/main" id="{47C4ADD8-C517-40A6-9D07-EBB1C8F9AB15}"/>
              </a:ext>
            </a:extLst>
          </p:cNvPr>
          <p:cNvSpPr>
            <a:spLocks noGrp="1"/>
          </p:cNvSpPr>
          <p:nvPr>
            <p:ph type="body" idx="1"/>
          </p:nvPr>
        </p:nvSpPr>
        <p:spPr>
          <a:xfrm>
            <a:off x="1209675" y="2305889"/>
            <a:ext cx="5384800" cy="2528885"/>
          </a:xfrm>
        </p:spPr>
        <p:txBody>
          <a:bodyPr/>
          <a:lstStyle/>
          <a:p>
            <a:pPr marL="0" lvl="0" indent="0" algn="ctr">
              <a:spcBef>
                <a:spcPts val="0"/>
              </a:spcBef>
              <a:buSzPts val="2400"/>
              <a:buNone/>
            </a:pPr>
            <a:r>
              <a:rPr lang="en-US" b="1" u="sng" dirty="0"/>
              <a:t>Our Mission:</a:t>
            </a:r>
            <a:endParaRPr lang="en-US" dirty="0"/>
          </a:p>
          <a:p>
            <a:pPr marL="0" lvl="0" indent="0">
              <a:spcBef>
                <a:spcPts val="480"/>
              </a:spcBef>
              <a:buSzPts val="2400"/>
              <a:buNone/>
            </a:pPr>
            <a:r>
              <a:rPr lang="en-US" dirty="0"/>
              <a:t>Maine Adult Education Association is a professional, non-profit organization that advocates for adult education locally, statewide and nationally and supports members in order to meet the educational, training and personal needs of Maine’s adults.</a:t>
            </a:r>
          </a:p>
          <a:p>
            <a:pPr marL="95250" indent="0">
              <a:buNone/>
            </a:pPr>
            <a:endParaRPr lang="en-US" dirty="0"/>
          </a:p>
        </p:txBody>
      </p:sp>
      <p:sp>
        <p:nvSpPr>
          <p:cNvPr id="4" name="Text Placeholder 3">
            <a:extLst>
              <a:ext uri="{FF2B5EF4-FFF2-40B4-BE49-F238E27FC236}">
                <a16:creationId xmlns:a16="http://schemas.microsoft.com/office/drawing/2014/main" id="{DD8472C4-2350-4C98-AF78-BA945DE3B409}"/>
              </a:ext>
            </a:extLst>
          </p:cNvPr>
          <p:cNvSpPr>
            <a:spLocks noGrp="1"/>
          </p:cNvSpPr>
          <p:nvPr>
            <p:ph type="body" idx="2"/>
          </p:nvPr>
        </p:nvSpPr>
        <p:spPr>
          <a:xfrm>
            <a:off x="711200" y="5257797"/>
            <a:ext cx="10972800" cy="685800"/>
          </a:xfrm>
        </p:spPr>
        <p:txBody>
          <a:bodyPr/>
          <a:lstStyle/>
          <a:p>
            <a:pPr marL="95250" indent="0" algn="ctr">
              <a:buNone/>
            </a:pPr>
            <a:r>
              <a:rPr lang="en-US" sz="2800" b="1" u="sng" dirty="0">
                <a:solidFill>
                  <a:schemeClr val="accent2"/>
                </a:solidFill>
                <a:hlinkClick r:id="rId3">
                  <a:extLst>
                    <a:ext uri="{A12FA001-AC4F-418D-AE19-62706E023703}">
                      <ahyp:hlinkClr xmlns:ahyp="http://schemas.microsoft.com/office/drawing/2018/hyperlinkcolor" val="tx"/>
                    </a:ext>
                  </a:extLst>
                </a:hlinkClick>
              </a:rPr>
              <a:t>https://maineadulted.org/</a:t>
            </a:r>
            <a:endParaRPr lang="en-US" sz="2800" b="1" dirty="0">
              <a:solidFill>
                <a:schemeClr val="accent2"/>
              </a:solidFill>
            </a:endParaRPr>
          </a:p>
          <a:p>
            <a:pPr marL="95250" indent="0">
              <a:buNone/>
            </a:pPr>
            <a:endParaRPr lang="en-US" dirty="0"/>
          </a:p>
        </p:txBody>
      </p:sp>
      <p:pic>
        <p:nvPicPr>
          <p:cNvPr id="6" name="Google Shape;249;p21">
            <a:extLst>
              <a:ext uri="{FF2B5EF4-FFF2-40B4-BE49-F238E27FC236}">
                <a16:creationId xmlns:a16="http://schemas.microsoft.com/office/drawing/2014/main" id="{EA23280A-9ACB-40FD-ABCF-B04F014D467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40068" y="2258512"/>
            <a:ext cx="4000209" cy="2340975"/>
          </a:xfrm>
          <a:prstGeom prst="rect">
            <a:avLst/>
          </a:prstGeom>
          <a:noFill/>
          <a:ln>
            <a:noFill/>
          </a:ln>
        </p:spPr>
      </p:pic>
    </p:spTree>
    <p:extLst>
      <p:ext uri="{BB962C8B-B14F-4D97-AF65-F5344CB8AC3E}">
        <p14:creationId xmlns:p14="http://schemas.microsoft.com/office/powerpoint/2010/main" val="380538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24</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p:txBody>
          <a:bodyPr/>
          <a:lstStyle/>
          <a:p>
            <a:br>
              <a:rPr lang="en-US" sz="4400" b="1" dirty="0">
                <a:ln>
                  <a:solidFill>
                    <a:srgbClr val="00B0F0"/>
                  </a:solidFill>
                </a:ln>
                <a:solidFill>
                  <a:srgbClr val="2E4A68"/>
                </a:solidFill>
              </a:rPr>
            </a:br>
            <a:r>
              <a:rPr lang="en-US" sz="4400" b="1" dirty="0">
                <a:ln>
                  <a:solidFill>
                    <a:srgbClr val="00B0F0"/>
                  </a:solidFill>
                </a:ln>
                <a:solidFill>
                  <a:srgbClr val="2E4A68"/>
                </a:solidFill>
              </a:rPr>
              <a:t>Job Corps </a:t>
            </a:r>
            <a:br>
              <a:rPr lang="en-US" dirty="0">
                <a:ln>
                  <a:solidFill>
                    <a:srgbClr val="00B0F0"/>
                  </a:solidFill>
                </a:ln>
              </a:rPr>
            </a:br>
            <a:endParaRPr lang="en-US" dirty="0"/>
          </a:p>
        </p:txBody>
      </p:sp>
      <p:sp>
        <p:nvSpPr>
          <p:cNvPr id="3" name="Text Placeholder 2">
            <a:extLst>
              <a:ext uri="{FF2B5EF4-FFF2-40B4-BE49-F238E27FC236}">
                <a16:creationId xmlns:a16="http://schemas.microsoft.com/office/drawing/2014/main" id="{EC160816-3506-41C8-89F9-524DA37782B4}"/>
              </a:ext>
            </a:extLst>
          </p:cNvPr>
          <p:cNvSpPr>
            <a:spLocks noGrp="1"/>
          </p:cNvSpPr>
          <p:nvPr>
            <p:ph type="body" idx="1"/>
          </p:nvPr>
        </p:nvSpPr>
        <p:spPr>
          <a:xfrm>
            <a:off x="481013" y="1614488"/>
            <a:ext cx="4505325" cy="4525963"/>
          </a:xfrm>
        </p:spPr>
        <p:txBody>
          <a:bodyPr/>
          <a:lstStyle/>
          <a:p>
            <a:pPr marL="0" lvl="0" indent="0" algn="r">
              <a:spcBef>
                <a:spcPts val="0"/>
              </a:spcBef>
              <a:buNone/>
            </a:pPr>
            <a:r>
              <a:rPr lang="en-US" sz="2400" dirty="0">
                <a:solidFill>
                  <a:srgbClr val="00487E"/>
                </a:solidFill>
              </a:rPr>
              <a:t>Penobscot Job Corps Center</a:t>
            </a:r>
            <a:endParaRPr lang="en-US" sz="2400" dirty="0"/>
          </a:p>
          <a:p>
            <a:pPr marL="0" lvl="0" indent="0" algn="r">
              <a:spcBef>
                <a:spcPts val="0"/>
              </a:spcBef>
              <a:buNone/>
            </a:pPr>
            <a:endParaRPr lang="en-US" sz="2400" dirty="0"/>
          </a:p>
          <a:p>
            <a:pPr marL="0" lvl="0" indent="0" algn="r">
              <a:spcBef>
                <a:spcPts val="0"/>
              </a:spcBef>
              <a:buNone/>
            </a:pPr>
            <a:r>
              <a:rPr lang="en-US" sz="2400" dirty="0"/>
              <a:t>At Penobscot Job Corps Center, we support the Job Corps program’s mission to teach eligible young people the skills they need to become employable and independent and place them in meaningful jobs or further education.</a:t>
            </a:r>
          </a:p>
          <a:p>
            <a:pPr marL="95250" indent="0" algn="ctr">
              <a:buNone/>
            </a:pPr>
            <a:r>
              <a:rPr lang="en-US" sz="2400" b="1" u="sng" dirty="0">
                <a:solidFill>
                  <a:schemeClr val="accent2"/>
                </a:solidFill>
                <a:hlinkClick r:id="rId3">
                  <a:extLst>
                    <a:ext uri="{A12FA001-AC4F-418D-AE19-62706E023703}">
                      <ahyp:hlinkClr xmlns:ahyp="http://schemas.microsoft.com/office/drawing/2018/hyperlinkcolor" val="tx"/>
                    </a:ext>
                  </a:extLst>
                </a:hlinkClick>
              </a:rPr>
              <a:t>https://penobscot.jobcorps.gov/</a:t>
            </a:r>
            <a:endParaRPr lang="en-US" sz="2400" b="1" dirty="0">
              <a:solidFill>
                <a:schemeClr val="accent2"/>
              </a:solidFill>
            </a:endParaRPr>
          </a:p>
          <a:p>
            <a:pPr marL="95250" indent="0">
              <a:buNone/>
            </a:pPr>
            <a:endParaRPr lang="en-US" dirty="0"/>
          </a:p>
        </p:txBody>
      </p:sp>
      <p:sp>
        <p:nvSpPr>
          <p:cNvPr id="4" name="Text Placeholder 3">
            <a:extLst>
              <a:ext uri="{FF2B5EF4-FFF2-40B4-BE49-F238E27FC236}">
                <a16:creationId xmlns:a16="http://schemas.microsoft.com/office/drawing/2014/main" id="{0FFAF64E-0A12-41E7-8DEF-FFA2D0AAE868}"/>
              </a:ext>
            </a:extLst>
          </p:cNvPr>
          <p:cNvSpPr>
            <a:spLocks noGrp="1"/>
          </p:cNvSpPr>
          <p:nvPr>
            <p:ph type="body" idx="2"/>
          </p:nvPr>
        </p:nvSpPr>
        <p:spPr>
          <a:xfrm>
            <a:off x="7572374" y="1614488"/>
            <a:ext cx="4138611" cy="4371975"/>
          </a:xfrm>
        </p:spPr>
        <p:txBody>
          <a:bodyPr/>
          <a:lstStyle/>
          <a:p>
            <a:pPr marL="0" lvl="0" indent="0">
              <a:spcBef>
                <a:spcPts val="0"/>
              </a:spcBef>
              <a:buNone/>
            </a:pPr>
            <a:r>
              <a:rPr lang="en-US" sz="2400" dirty="0">
                <a:solidFill>
                  <a:srgbClr val="00487E"/>
                </a:solidFill>
              </a:rPr>
              <a:t>Loring Job Corps Center</a:t>
            </a:r>
            <a:endParaRPr lang="en-US" sz="2400" dirty="0"/>
          </a:p>
          <a:p>
            <a:pPr marL="0" lvl="0" indent="0">
              <a:spcBef>
                <a:spcPts val="0"/>
              </a:spcBef>
              <a:buNone/>
            </a:pPr>
            <a:endParaRPr lang="en-US" sz="2400" dirty="0"/>
          </a:p>
          <a:p>
            <a:pPr marL="0" lvl="0" indent="0">
              <a:spcBef>
                <a:spcPts val="0"/>
              </a:spcBef>
              <a:buNone/>
            </a:pPr>
            <a:r>
              <a:rPr lang="en-US" sz="2400" dirty="0"/>
              <a:t>At Loring Job Corps Center, we support the Job Corps program’s mission to teach eligible young people the skills they need to become employable and independent and place them in meaningful jobs or further education.</a:t>
            </a:r>
          </a:p>
          <a:p>
            <a:pPr marL="95250" indent="0" algn="ctr">
              <a:buNone/>
            </a:pPr>
            <a:r>
              <a:rPr lang="en-US" sz="2400" b="1" u="sng" dirty="0">
                <a:solidFill>
                  <a:schemeClr val="accent2"/>
                </a:solidFill>
                <a:hlinkClick r:id="rId4">
                  <a:extLst>
                    <a:ext uri="{A12FA001-AC4F-418D-AE19-62706E023703}">
                      <ahyp:hlinkClr xmlns:ahyp="http://schemas.microsoft.com/office/drawing/2018/hyperlinkcolor" val="tx"/>
                    </a:ext>
                  </a:extLst>
                </a:hlinkClick>
              </a:rPr>
              <a:t>https://loring.jobcorps.gov/</a:t>
            </a:r>
            <a:endParaRPr lang="en-US" sz="2400" b="1" dirty="0">
              <a:solidFill>
                <a:schemeClr val="accent2"/>
              </a:solidFill>
            </a:endParaRPr>
          </a:p>
          <a:p>
            <a:pPr marL="95250" indent="0">
              <a:buNone/>
            </a:pPr>
            <a:endParaRPr lang="en-US" dirty="0"/>
          </a:p>
        </p:txBody>
      </p:sp>
      <p:pic>
        <p:nvPicPr>
          <p:cNvPr id="6" name="Google Shape;257;p22">
            <a:extLst>
              <a:ext uri="{FF2B5EF4-FFF2-40B4-BE49-F238E27FC236}">
                <a16:creationId xmlns:a16="http://schemas.microsoft.com/office/drawing/2014/main" id="{65424CD3-A377-4514-B3BE-D5F537E5CAE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182751" y="2642710"/>
            <a:ext cx="2193210" cy="2469521"/>
          </a:xfrm>
          <a:prstGeom prst="rect">
            <a:avLst/>
          </a:prstGeom>
          <a:noFill/>
          <a:ln>
            <a:noFill/>
          </a:ln>
        </p:spPr>
      </p:pic>
    </p:spTree>
    <p:extLst>
      <p:ext uri="{BB962C8B-B14F-4D97-AF65-F5344CB8AC3E}">
        <p14:creationId xmlns:p14="http://schemas.microsoft.com/office/powerpoint/2010/main" val="228665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25</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a:xfrm>
            <a:off x="638176" y="160334"/>
            <a:ext cx="10972800" cy="1143000"/>
          </a:xfrm>
        </p:spPr>
        <p:txBody>
          <a:bodyPr/>
          <a:lstStyle/>
          <a:p>
            <a:pPr lvl="0"/>
            <a:br>
              <a:rPr lang="en-US" sz="3600" b="1" dirty="0">
                <a:solidFill>
                  <a:schemeClr val="accent2"/>
                </a:solidFill>
              </a:rPr>
            </a:br>
            <a:r>
              <a:rPr lang="en-US" sz="3600" b="1" dirty="0">
                <a:solidFill>
                  <a:schemeClr val="accent2"/>
                </a:solidFill>
              </a:rPr>
              <a:t>Senior Community Service Employment Program</a:t>
            </a:r>
            <a:br>
              <a:rPr lang="en-US" dirty="0">
                <a:solidFill>
                  <a:schemeClr val="accent5">
                    <a:lumMod val="25000"/>
                  </a:schemeClr>
                </a:solidFill>
              </a:rPr>
            </a:br>
            <a:endParaRPr lang="en-US" dirty="0"/>
          </a:p>
        </p:txBody>
      </p:sp>
      <p:sp>
        <p:nvSpPr>
          <p:cNvPr id="3" name="Text Placeholder 2">
            <a:extLst>
              <a:ext uri="{FF2B5EF4-FFF2-40B4-BE49-F238E27FC236}">
                <a16:creationId xmlns:a16="http://schemas.microsoft.com/office/drawing/2014/main" id="{EC160816-3506-41C8-89F9-524DA37782B4}"/>
              </a:ext>
            </a:extLst>
          </p:cNvPr>
          <p:cNvSpPr>
            <a:spLocks noGrp="1"/>
          </p:cNvSpPr>
          <p:nvPr>
            <p:ph type="body" idx="1"/>
          </p:nvPr>
        </p:nvSpPr>
        <p:spPr>
          <a:xfrm>
            <a:off x="638175" y="5146012"/>
            <a:ext cx="10839451" cy="1100145"/>
          </a:xfrm>
        </p:spPr>
        <p:txBody>
          <a:bodyPr/>
          <a:lstStyle/>
          <a:p>
            <a:pPr marL="95250" indent="0">
              <a:buNone/>
            </a:pPr>
            <a:r>
              <a:rPr lang="en-US" sz="2000" b="1" dirty="0">
                <a:solidFill>
                  <a:srgbClr val="141414"/>
                </a:solidFill>
                <a:latin typeface="Calibri" panose="020F0502020204030204" pitchFamily="34" charset="0"/>
                <a:cs typeface="Calibri" panose="020F0502020204030204" pitchFamily="34" charset="0"/>
              </a:rPr>
              <a:t>The Senior Community Service Employment Program (SCSEP) is a grant administered by the United States Department of Labor that provides work-training opportunities for low-income persons aged 55 or older. </a:t>
            </a:r>
            <a:endParaRPr lang="en-US" sz="2000" b="1" dirty="0">
              <a:latin typeface="Calibri" panose="020F0502020204030204" pitchFamily="34" charset="0"/>
              <a:cs typeface="Calibri" panose="020F0502020204030204" pitchFamily="34" charset="0"/>
            </a:endParaRPr>
          </a:p>
          <a:p>
            <a:pPr marL="95250" indent="0">
              <a:buNone/>
            </a:pPr>
            <a:endParaRPr lang="en-US" dirty="0"/>
          </a:p>
        </p:txBody>
      </p:sp>
      <p:sp>
        <p:nvSpPr>
          <p:cNvPr id="4" name="Text Placeholder 3">
            <a:extLst>
              <a:ext uri="{FF2B5EF4-FFF2-40B4-BE49-F238E27FC236}">
                <a16:creationId xmlns:a16="http://schemas.microsoft.com/office/drawing/2014/main" id="{0FFAF64E-0A12-41E7-8DEF-FFA2D0AAE868}"/>
              </a:ext>
            </a:extLst>
          </p:cNvPr>
          <p:cNvSpPr>
            <a:spLocks noGrp="1"/>
          </p:cNvSpPr>
          <p:nvPr>
            <p:ph type="body" idx="2"/>
          </p:nvPr>
        </p:nvSpPr>
        <p:spPr>
          <a:xfrm>
            <a:off x="481745" y="1514470"/>
            <a:ext cx="11228509" cy="865955"/>
          </a:xfrm>
        </p:spPr>
        <p:txBody>
          <a:bodyPr/>
          <a:lstStyle/>
          <a:p>
            <a:pPr marL="95250" indent="0" algn="ctr">
              <a:buNone/>
            </a:pPr>
            <a:r>
              <a:rPr lang="en-US" sz="2400" b="1" dirty="0"/>
              <a:t>The SCSEP is a transitional training program designed to prepare older adults, who have a training need and barriers to employment, for steppingstone jobs.</a:t>
            </a:r>
          </a:p>
          <a:p>
            <a:pPr marL="95250" indent="0">
              <a:buNone/>
            </a:pPr>
            <a:endParaRPr lang="en-US" dirty="0"/>
          </a:p>
        </p:txBody>
      </p:sp>
      <p:pic>
        <p:nvPicPr>
          <p:cNvPr id="4098" name="Picture 2">
            <a:extLst>
              <a:ext uri="{FF2B5EF4-FFF2-40B4-BE49-F238E27FC236}">
                <a16:creationId xmlns:a16="http://schemas.microsoft.com/office/drawing/2014/main" id="{2597DD3B-BE13-46D6-B509-59F066AC39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641" y="2591561"/>
            <a:ext cx="4240518" cy="240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2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46AB59-88B7-4160-8FC3-75F1C457722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26</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0547EEBE-49C0-456B-BFAB-ADAF02C5FF98}"/>
              </a:ext>
            </a:extLst>
          </p:cNvPr>
          <p:cNvSpPr>
            <a:spLocks noGrp="1"/>
          </p:cNvSpPr>
          <p:nvPr>
            <p:ph type="title"/>
          </p:nvPr>
        </p:nvSpPr>
        <p:spPr/>
        <p:txBody>
          <a:bodyPr/>
          <a:lstStyle/>
          <a:p>
            <a:r>
              <a:rPr lang="en-US" b="1" dirty="0">
                <a:solidFill>
                  <a:srgbClr val="005EA4"/>
                </a:solidFill>
              </a:rPr>
              <a:t>Personalizing Your Connection to Resources</a:t>
            </a:r>
          </a:p>
        </p:txBody>
      </p:sp>
      <p:sp>
        <p:nvSpPr>
          <p:cNvPr id="3" name="Text Placeholder 2">
            <a:extLst>
              <a:ext uri="{FF2B5EF4-FFF2-40B4-BE49-F238E27FC236}">
                <a16:creationId xmlns:a16="http://schemas.microsoft.com/office/drawing/2014/main" id="{313C684D-8955-4B13-8D59-2FB9EF549931}"/>
              </a:ext>
            </a:extLst>
          </p:cNvPr>
          <p:cNvSpPr>
            <a:spLocks noGrp="1"/>
          </p:cNvSpPr>
          <p:nvPr>
            <p:ph type="body" idx="1"/>
          </p:nvPr>
        </p:nvSpPr>
        <p:spPr>
          <a:xfrm>
            <a:off x="609600" y="5066852"/>
            <a:ext cx="10972800" cy="1059314"/>
          </a:xfrm>
        </p:spPr>
        <p:txBody>
          <a:bodyPr/>
          <a:lstStyle/>
          <a:p>
            <a:pPr marL="114300" indent="0">
              <a:buNone/>
            </a:pPr>
            <a:r>
              <a:rPr lang="en-US" dirty="0"/>
              <a:t>Let us use our knowledge of local and statewide resources to connect you with the best programs, services, and support to fit your needs and goals.</a:t>
            </a:r>
          </a:p>
        </p:txBody>
      </p:sp>
      <p:pic>
        <p:nvPicPr>
          <p:cNvPr id="1026" name="Picture 2">
            <a:extLst>
              <a:ext uri="{FF2B5EF4-FFF2-40B4-BE49-F238E27FC236}">
                <a16:creationId xmlns:a16="http://schemas.microsoft.com/office/drawing/2014/main" id="{65182FB3-FA19-4FA8-A1E5-36E8748B17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195" y="1791148"/>
            <a:ext cx="5493446" cy="309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1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27</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p:txBody>
          <a:bodyPr/>
          <a:lstStyle/>
          <a:p>
            <a:br>
              <a:rPr lang="en-US" sz="4000" b="1" dirty="0">
                <a:solidFill>
                  <a:schemeClr val="accent2"/>
                </a:solidFill>
              </a:rPr>
            </a:br>
            <a:r>
              <a:rPr lang="en-US" sz="4000" b="1" dirty="0">
                <a:solidFill>
                  <a:schemeClr val="accent2"/>
                </a:solidFill>
              </a:rPr>
              <a:t>Workforce Innovation Opportunity Act - WIOA</a:t>
            </a:r>
            <a:br>
              <a:rPr lang="en-US" sz="4400" dirty="0">
                <a:solidFill>
                  <a:schemeClr val="dk1"/>
                </a:solidFill>
              </a:rPr>
            </a:br>
            <a:endParaRPr lang="en-US" dirty="0"/>
          </a:p>
        </p:txBody>
      </p:sp>
      <p:sp>
        <p:nvSpPr>
          <p:cNvPr id="4" name="Text Placeholder 3">
            <a:extLst>
              <a:ext uri="{FF2B5EF4-FFF2-40B4-BE49-F238E27FC236}">
                <a16:creationId xmlns:a16="http://schemas.microsoft.com/office/drawing/2014/main" id="{0FFAF64E-0A12-41E7-8DEF-FFA2D0AAE868}"/>
              </a:ext>
            </a:extLst>
          </p:cNvPr>
          <p:cNvSpPr>
            <a:spLocks noGrp="1"/>
          </p:cNvSpPr>
          <p:nvPr>
            <p:ph type="body" idx="2"/>
          </p:nvPr>
        </p:nvSpPr>
        <p:spPr>
          <a:xfrm>
            <a:off x="527050" y="4353702"/>
            <a:ext cx="11104684" cy="1657347"/>
          </a:xfrm>
        </p:spPr>
        <p:txBody>
          <a:bodyPr/>
          <a:lstStyle/>
          <a:p>
            <a:pPr marL="95250" indent="0">
              <a:buNone/>
            </a:pPr>
            <a:r>
              <a:rPr lang="en-US" sz="2800" dirty="0"/>
              <a:t>Designed to help job seekers access employment, education, training, and support services to succeed in the labor market and to match employers with the skilled workers they need to compete in the global economy.</a:t>
            </a:r>
          </a:p>
          <a:p>
            <a:pPr marL="95250" indent="0">
              <a:buNone/>
            </a:pPr>
            <a:endParaRPr lang="en-US" dirty="0"/>
          </a:p>
        </p:txBody>
      </p:sp>
      <p:pic>
        <p:nvPicPr>
          <p:cNvPr id="6" name="Google Shape;279;p24">
            <a:extLst>
              <a:ext uri="{FF2B5EF4-FFF2-40B4-BE49-F238E27FC236}">
                <a16:creationId xmlns:a16="http://schemas.microsoft.com/office/drawing/2014/main" id="{D73390BD-AAF0-4F8B-A54E-6C02AA80558D}"/>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912197" y="1737158"/>
            <a:ext cx="4367605" cy="2297024"/>
          </a:xfrm>
          <a:prstGeom prst="rect">
            <a:avLst/>
          </a:prstGeom>
          <a:noFill/>
          <a:ln>
            <a:noFill/>
          </a:ln>
        </p:spPr>
      </p:pic>
    </p:spTree>
    <p:extLst>
      <p:ext uri="{BB962C8B-B14F-4D97-AF65-F5344CB8AC3E}">
        <p14:creationId xmlns:p14="http://schemas.microsoft.com/office/powerpoint/2010/main" val="307778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28</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p:txBody>
          <a:bodyPr/>
          <a:lstStyle/>
          <a:p>
            <a:r>
              <a:rPr lang="en-US" b="1" dirty="0">
                <a:solidFill>
                  <a:srgbClr val="5F36A8"/>
                </a:solidFill>
              </a:rPr>
              <a:t>Eastern Maine Development Corporation</a:t>
            </a:r>
            <a:endParaRPr lang="en-US" dirty="0"/>
          </a:p>
        </p:txBody>
      </p:sp>
      <p:sp>
        <p:nvSpPr>
          <p:cNvPr id="3" name="Text Placeholder 2">
            <a:extLst>
              <a:ext uri="{FF2B5EF4-FFF2-40B4-BE49-F238E27FC236}">
                <a16:creationId xmlns:a16="http://schemas.microsoft.com/office/drawing/2014/main" id="{EC160816-3506-41C8-89F9-524DA37782B4}"/>
              </a:ext>
            </a:extLst>
          </p:cNvPr>
          <p:cNvSpPr>
            <a:spLocks noGrp="1"/>
          </p:cNvSpPr>
          <p:nvPr>
            <p:ph type="body" idx="1"/>
          </p:nvPr>
        </p:nvSpPr>
        <p:spPr>
          <a:xfrm>
            <a:off x="1715568" y="2668276"/>
            <a:ext cx="8760863" cy="3426225"/>
          </a:xfrm>
        </p:spPr>
        <p:txBody>
          <a:bodyPr/>
          <a:lstStyle/>
          <a:p>
            <a:pPr marL="0" lvl="0" indent="0">
              <a:spcBef>
                <a:spcPts val="0"/>
              </a:spcBef>
              <a:buSzPts val="2400"/>
              <a:buNone/>
            </a:pPr>
            <a:r>
              <a:rPr lang="en-US" sz="2400" dirty="0">
                <a:solidFill>
                  <a:srgbClr val="5A2179"/>
                </a:solidFill>
              </a:rPr>
              <a:t>HOW CAN WE HELP YOU?</a:t>
            </a:r>
            <a:endParaRPr lang="en-US" sz="2400" dirty="0"/>
          </a:p>
          <a:p>
            <a:pPr marL="257175" lvl="0" indent="-257175">
              <a:spcBef>
                <a:spcPts val="480"/>
              </a:spcBef>
              <a:buClr>
                <a:schemeClr val="dk1"/>
              </a:buClr>
              <a:buSzPts val="2400"/>
            </a:pPr>
            <a:r>
              <a:rPr lang="en-US" sz="2400" dirty="0"/>
              <a:t>People Pursuing Education/Careers</a:t>
            </a:r>
          </a:p>
          <a:p>
            <a:pPr marL="257175" lvl="0" indent="-257175">
              <a:spcBef>
                <a:spcPts val="480"/>
              </a:spcBef>
              <a:buClr>
                <a:schemeClr val="dk1"/>
              </a:buClr>
              <a:buSzPts val="2400"/>
            </a:pPr>
            <a:r>
              <a:rPr lang="en-US" sz="2400" dirty="0"/>
              <a:t>Businesses Investing In Workforce</a:t>
            </a:r>
          </a:p>
          <a:p>
            <a:pPr marL="257175" lvl="0" indent="-257175">
              <a:spcBef>
                <a:spcPts val="480"/>
              </a:spcBef>
              <a:buClr>
                <a:schemeClr val="dk1"/>
              </a:buClr>
              <a:buSzPts val="2400"/>
            </a:pPr>
            <a:r>
              <a:rPr lang="en-US" sz="2400" dirty="0"/>
              <a:t>People Who Have Been Impacted By Opioid Use Disorder</a:t>
            </a:r>
          </a:p>
          <a:p>
            <a:pPr marL="257175" lvl="0" indent="-257175">
              <a:spcBef>
                <a:spcPts val="480"/>
              </a:spcBef>
              <a:buClr>
                <a:schemeClr val="dk1"/>
              </a:buClr>
              <a:buSzPts val="2400"/>
            </a:pPr>
            <a:r>
              <a:rPr lang="en-US" sz="2400" dirty="0"/>
              <a:t>People Who Are Transitioning From Correctional Facilities</a:t>
            </a:r>
          </a:p>
          <a:p>
            <a:pPr marL="257175" lvl="0" indent="-257175">
              <a:spcBef>
                <a:spcPts val="480"/>
              </a:spcBef>
              <a:buClr>
                <a:schemeClr val="dk1"/>
              </a:buClr>
              <a:buSzPts val="2400"/>
            </a:pPr>
            <a:r>
              <a:rPr lang="en-US" sz="2400" dirty="0"/>
              <a:t>Migrant And Seasonal Farm Workers &amp; Families</a:t>
            </a:r>
          </a:p>
          <a:p>
            <a:pPr marL="257175" lvl="0" indent="-257175">
              <a:spcBef>
                <a:spcPts val="480"/>
              </a:spcBef>
              <a:buClr>
                <a:schemeClr val="dk1"/>
              </a:buClr>
              <a:buSzPts val="2400"/>
            </a:pPr>
            <a:r>
              <a:rPr lang="en-US" sz="2400" dirty="0"/>
              <a:t>Careers In Information Technology</a:t>
            </a:r>
          </a:p>
          <a:p>
            <a:pPr marL="0" indent="0" algn="ctr">
              <a:spcBef>
                <a:spcPts val="480"/>
              </a:spcBef>
              <a:buClr>
                <a:schemeClr val="dk1"/>
              </a:buClr>
              <a:buSzPts val="2400"/>
              <a:buNone/>
            </a:pPr>
            <a:r>
              <a:rPr lang="en-US" sz="2400" b="1" u="sng" dirty="0">
                <a:solidFill>
                  <a:schemeClr val="accent2"/>
                </a:solidFill>
                <a:hlinkClick r:id="rId3">
                  <a:extLst>
                    <a:ext uri="{A12FA001-AC4F-418D-AE19-62706E023703}">
                      <ahyp:hlinkClr xmlns:ahyp="http://schemas.microsoft.com/office/drawing/2018/hyperlinkcolor" val="tx"/>
                    </a:ext>
                  </a:extLst>
                </a:hlinkClick>
              </a:rPr>
              <a:t>https://www.emdc.org/</a:t>
            </a:r>
            <a:endParaRPr lang="en-US" sz="2400" b="1" dirty="0">
              <a:solidFill>
                <a:schemeClr val="accent2"/>
              </a:solidFill>
            </a:endParaRPr>
          </a:p>
          <a:p>
            <a:pPr marL="0" lvl="0" indent="0" algn="ctr">
              <a:spcBef>
                <a:spcPts val="480"/>
              </a:spcBef>
              <a:buClr>
                <a:schemeClr val="dk1"/>
              </a:buClr>
              <a:buSzPts val="2400"/>
              <a:buNone/>
            </a:pPr>
            <a:endParaRPr lang="en-US" sz="2400" dirty="0"/>
          </a:p>
        </p:txBody>
      </p:sp>
      <p:pic>
        <p:nvPicPr>
          <p:cNvPr id="6" name="Google Shape;288;p25">
            <a:extLst>
              <a:ext uri="{FF2B5EF4-FFF2-40B4-BE49-F238E27FC236}">
                <a16:creationId xmlns:a16="http://schemas.microsoft.com/office/drawing/2014/main" id="{3B1DD48B-FB2D-4F1F-9BF6-28B9E08AB53A}"/>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03056" y="1535908"/>
            <a:ext cx="5403179" cy="994410"/>
          </a:xfrm>
          <a:prstGeom prst="rect">
            <a:avLst/>
          </a:prstGeom>
          <a:noFill/>
          <a:ln>
            <a:noFill/>
          </a:ln>
        </p:spPr>
      </p:pic>
    </p:spTree>
    <p:extLst>
      <p:ext uri="{BB962C8B-B14F-4D97-AF65-F5344CB8AC3E}">
        <p14:creationId xmlns:p14="http://schemas.microsoft.com/office/powerpoint/2010/main" val="187649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29</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p:txBody>
          <a:bodyPr/>
          <a:lstStyle/>
          <a:p>
            <a:r>
              <a:rPr lang="en-US" b="1" dirty="0">
                <a:solidFill>
                  <a:schemeClr val="accent2"/>
                </a:solidFill>
              </a:rPr>
              <a:t>Workforce Solutions</a:t>
            </a:r>
            <a:endParaRPr lang="en-US" dirty="0">
              <a:solidFill>
                <a:schemeClr val="accent2"/>
              </a:solidFill>
            </a:endParaRPr>
          </a:p>
        </p:txBody>
      </p:sp>
      <p:sp>
        <p:nvSpPr>
          <p:cNvPr id="3" name="Text Placeholder 2">
            <a:extLst>
              <a:ext uri="{FF2B5EF4-FFF2-40B4-BE49-F238E27FC236}">
                <a16:creationId xmlns:a16="http://schemas.microsoft.com/office/drawing/2014/main" id="{EC160816-3506-41C8-89F9-524DA37782B4}"/>
              </a:ext>
            </a:extLst>
          </p:cNvPr>
          <p:cNvSpPr>
            <a:spLocks noGrp="1"/>
          </p:cNvSpPr>
          <p:nvPr>
            <p:ph type="body" idx="1"/>
          </p:nvPr>
        </p:nvSpPr>
        <p:spPr>
          <a:xfrm>
            <a:off x="3060700" y="5188784"/>
            <a:ext cx="6273800" cy="658816"/>
          </a:xfrm>
        </p:spPr>
        <p:txBody>
          <a:bodyPr/>
          <a:lstStyle/>
          <a:p>
            <a:pPr marL="95250" indent="0">
              <a:buNone/>
            </a:pPr>
            <a:r>
              <a:rPr lang="en-US" sz="3200" b="1" u="sng" dirty="0">
                <a:hlinkClick r:id="rId3">
                  <a:extLst>
                    <a:ext uri="{A12FA001-AC4F-418D-AE19-62706E023703}">
                      <ahyp:hlinkClr xmlns:ahyp="http://schemas.microsoft.com/office/drawing/2018/hyperlinkcolor" val="tx"/>
                    </a:ext>
                  </a:extLst>
                </a:hlinkClick>
              </a:rPr>
              <a:t>https://workforcesolutionsme.org/</a:t>
            </a:r>
            <a:endParaRPr lang="en-US" sz="3200" b="1" dirty="0"/>
          </a:p>
          <a:p>
            <a:pPr marL="95250" indent="0">
              <a:buNone/>
            </a:pPr>
            <a:endParaRPr lang="en-US" dirty="0"/>
          </a:p>
        </p:txBody>
      </p:sp>
      <p:sp>
        <p:nvSpPr>
          <p:cNvPr id="4" name="Text Placeholder 3">
            <a:extLst>
              <a:ext uri="{FF2B5EF4-FFF2-40B4-BE49-F238E27FC236}">
                <a16:creationId xmlns:a16="http://schemas.microsoft.com/office/drawing/2014/main" id="{0FFAF64E-0A12-41E7-8DEF-FFA2D0AAE868}"/>
              </a:ext>
            </a:extLst>
          </p:cNvPr>
          <p:cNvSpPr>
            <a:spLocks noGrp="1"/>
          </p:cNvSpPr>
          <p:nvPr>
            <p:ph type="body" idx="2"/>
          </p:nvPr>
        </p:nvSpPr>
        <p:spPr>
          <a:xfrm>
            <a:off x="6197600" y="1843924"/>
            <a:ext cx="5384800" cy="3181347"/>
          </a:xfrm>
        </p:spPr>
        <p:txBody>
          <a:bodyPr/>
          <a:lstStyle/>
          <a:p>
            <a:pPr marL="0" lvl="0" indent="0">
              <a:spcBef>
                <a:spcPts val="0"/>
              </a:spcBef>
              <a:buSzPts val="2400"/>
              <a:buNone/>
            </a:pPr>
            <a:r>
              <a:rPr lang="en-US" sz="2800" dirty="0">
                <a:solidFill>
                  <a:srgbClr val="44969F"/>
                </a:solidFill>
              </a:rPr>
              <a:t>Workforce Solutions staff works with individuals</a:t>
            </a:r>
            <a:endParaRPr lang="en-US" sz="2800" dirty="0"/>
          </a:p>
          <a:p>
            <a:pPr marL="0" lvl="0" indent="0">
              <a:spcBef>
                <a:spcPts val="480"/>
              </a:spcBef>
              <a:buSzPts val="2400"/>
              <a:buNone/>
            </a:pPr>
            <a:endParaRPr lang="en-US" sz="2800" dirty="0"/>
          </a:p>
          <a:p>
            <a:pPr marL="257175" lvl="0" indent="-257175">
              <a:spcBef>
                <a:spcPts val="480"/>
              </a:spcBef>
              <a:buClr>
                <a:schemeClr val="dk1"/>
              </a:buClr>
              <a:buSzPts val="2400"/>
            </a:pPr>
            <a:r>
              <a:rPr lang="en-US" sz="2800" dirty="0"/>
              <a:t>Adult Employment Services</a:t>
            </a:r>
          </a:p>
          <a:p>
            <a:pPr marL="257175" lvl="0" indent="-257175">
              <a:spcBef>
                <a:spcPts val="480"/>
              </a:spcBef>
              <a:buClr>
                <a:schemeClr val="dk1"/>
              </a:buClr>
              <a:buSzPts val="2400"/>
            </a:pPr>
            <a:r>
              <a:rPr lang="en-US" sz="2800" dirty="0"/>
              <a:t>Youth Employment Services</a:t>
            </a:r>
          </a:p>
          <a:p>
            <a:pPr marL="257175" lvl="0" indent="-257175">
              <a:spcBef>
                <a:spcPts val="480"/>
              </a:spcBef>
              <a:buClr>
                <a:schemeClr val="dk1"/>
              </a:buClr>
              <a:buSzPts val="2400"/>
            </a:pPr>
            <a:r>
              <a:rPr lang="en-US" sz="2800" dirty="0"/>
              <a:t>Business Services</a:t>
            </a:r>
          </a:p>
          <a:p>
            <a:pPr marL="95250" indent="0">
              <a:buNone/>
            </a:pPr>
            <a:endParaRPr lang="en-US" dirty="0"/>
          </a:p>
        </p:txBody>
      </p:sp>
      <p:pic>
        <p:nvPicPr>
          <p:cNvPr id="6" name="Google Shape;299;p26">
            <a:extLst>
              <a:ext uri="{FF2B5EF4-FFF2-40B4-BE49-F238E27FC236}">
                <a16:creationId xmlns:a16="http://schemas.microsoft.com/office/drawing/2014/main" id="{C8E9B49A-5AD5-4665-8A89-3A11951E850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58248" y="1843924"/>
            <a:ext cx="3713852" cy="2880476"/>
          </a:xfrm>
          <a:prstGeom prst="rect">
            <a:avLst/>
          </a:prstGeom>
          <a:noFill/>
          <a:ln>
            <a:noFill/>
          </a:ln>
        </p:spPr>
      </p:pic>
    </p:spTree>
    <p:extLst>
      <p:ext uri="{BB962C8B-B14F-4D97-AF65-F5344CB8AC3E}">
        <p14:creationId xmlns:p14="http://schemas.microsoft.com/office/powerpoint/2010/main" val="78488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ACB9-39F6-4FE3-81B5-962A14FB6E7E}"/>
              </a:ext>
            </a:extLst>
          </p:cNvPr>
          <p:cNvSpPr>
            <a:spLocks noGrp="1"/>
          </p:cNvSpPr>
          <p:nvPr>
            <p:ph type="title"/>
          </p:nvPr>
        </p:nvSpPr>
        <p:spPr/>
        <p:txBody>
          <a:bodyPr/>
          <a:lstStyle/>
          <a:p>
            <a:r>
              <a:rPr lang="en-US" dirty="0"/>
              <a:t>About the Maine Jobs &amp; recovery plan</a:t>
            </a:r>
          </a:p>
        </p:txBody>
      </p:sp>
      <p:sp>
        <p:nvSpPr>
          <p:cNvPr id="4" name="Slide Number Placeholder 3">
            <a:extLst>
              <a:ext uri="{FF2B5EF4-FFF2-40B4-BE49-F238E27FC236}">
                <a16:creationId xmlns:a16="http://schemas.microsoft.com/office/drawing/2014/main" id="{7DEEF8F0-94B0-41A2-A378-5B0A0C13F98B}"/>
              </a:ext>
            </a:extLst>
          </p:cNvPr>
          <p:cNvSpPr>
            <a:spLocks noGrp="1"/>
          </p:cNvSpPr>
          <p:nvPr>
            <p:ph type="sldNum" sz="quarter" idx="12"/>
          </p:nvPr>
        </p:nvSpPr>
        <p:spPr/>
        <p:txBody>
          <a:bodyPr/>
          <a:lstStyle/>
          <a:p>
            <a:fld id="{3A98EE3D-8CD1-4C3F-BD1C-C98C9596463C}" type="slidenum">
              <a:rPr lang="en-US" smtClean="0"/>
              <a:t>3</a:t>
            </a:fld>
            <a:endParaRPr lang="en-US"/>
          </a:p>
        </p:txBody>
      </p:sp>
      <p:sp>
        <p:nvSpPr>
          <p:cNvPr id="3" name="Content Placeholder 2">
            <a:extLst>
              <a:ext uri="{FF2B5EF4-FFF2-40B4-BE49-F238E27FC236}">
                <a16:creationId xmlns:a16="http://schemas.microsoft.com/office/drawing/2014/main" id="{E650E9BA-D353-4DFC-87A2-9C1C3E669EC1}"/>
              </a:ext>
            </a:extLst>
          </p:cNvPr>
          <p:cNvSpPr>
            <a:spLocks noGrp="1"/>
          </p:cNvSpPr>
          <p:nvPr>
            <p:ph idx="1"/>
          </p:nvPr>
        </p:nvSpPr>
        <p:spPr>
          <a:xfrm>
            <a:off x="581192" y="1839389"/>
            <a:ext cx="7959763" cy="3489695"/>
          </a:xfrm>
        </p:spPr>
        <p:txBody>
          <a:bodyPr/>
          <a:lstStyle/>
          <a:p>
            <a:pPr marL="305435" indent="-305435"/>
            <a:r>
              <a:rPr lang="en-US" sz="1800" dirty="0"/>
              <a:t>Governor Janet Mills’ plan to invest nearly $1 billion to help Maine people, businesses, and communities recover from the COVID-19 pandemic</a:t>
            </a:r>
            <a:endParaRPr lang="en-US" dirty="0"/>
          </a:p>
          <a:p>
            <a:pPr marL="305435" indent="-305435"/>
            <a:endParaRPr lang="en-US" sz="1800" dirty="0"/>
          </a:p>
          <a:p>
            <a:pPr marL="305435" indent="-305435"/>
            <a:r>
              <a:rPr lang="en-US" sz="1800" dirty="0"/>
              <a:t>Draws on recommendations from Governor’s Economic Recovery Committee and State’s 10-Year Economic Development Strategy to address systemic challenges that have constrained Maine’s ability to grow and thrive</a:t>
            </a:r>
          </a:p>
          <a:p>
            <a:pPr marL="305435" indent="-305435"/>
            <a:endParaRPr lang="en-US" sz="1800" dirty="0"/>
          </a:p>
          <a:p>
            <a:pPr marL="305435" indent="-305435"/>
            <a:r>
              <a:rPr lang="en-US" sz="1800"/>
              <a:t>Maine Jobs &amp; Recovery Plan is receiving national recognition for allocation of funds</a:t>
            </a:r>
            <a:r>
              <a:rPr lang="en-US" sz="1800" dirty="0"/>
              <a:t> towards economic recovery and worker training</a:t>
            </a:r>
          </a:p>
          <a:p>
            <a:pPr marL="305435" indent="-305435"/>
            <a:endParaRPr lang="en-US" sz="1800" dirty="0"/>
          </a:p>
          <a:p>
            <a:pPr marL="305435" indent="-305435"/>
            <a:endParaRPr lang="en-US" sz="1800" dirty="0"/>
          </a:p>
        </p:txBody>
      </p:sp>
      <p:pic>
        <p:nvPicPr>
          <p:cNvPr id="1026" name="Picture 2" descr="Maine Jobs &amp; Recovery Report Cover">
            <a:extLst>
              <a:ext uri="{FF2B5EF4-FFF2-40B4-BE49-F238E27FC236}">
                <a16:creationId xmlns:a16="http://schemas.microsoft.com/office/drawing/2014/main" id="{2CF8F67E-7156-4055-9ABE-FD0B94185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212" y="1839389"/>
            <a:ext cx="3123187" cy="402631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BF13845-56AF-6D6D-7B21-CBE15669F9FC}"/>
              </a:ext>
            </a:extLst>
          </p:cNvPr>
          <p:cNvSpPr>
            <a:spLocks noChangeAspect="1"/>
          </p:cNvSpPr>
          <p:nvPr/>
        </p:nvSpPr>
        <p:spPr>
          <a:xfrm>
            <a:off x="1010917" y="4708303"/>
            <a:ext cx="1767380" cy="1767380"/>
          </a:xfrm>
          <a:prstGeom prst="ellipse">
            <a:avLst/>
          </a:prstGeom>
          <a:solidFill>
            <a:srgbClr val="435278"/>
          </a:solidFill>
          <a:ln w="12700" cap="flat" cmpd="sng" algn="ctr">
            <a:noFill/>
            <a:prstDash val="solid"/>
            <a:miter lim="800000"/>
          </a:ln>
          <a:effectLst/>
        </p:spPr>
        <p:txBody>
          <a:bodyPr lIns="0" tIns="0" rIns="0" bIns="0"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ea typeface="+mn-ea"/>
                <a:cs typeface="+mn-cs"/>
              </a:rPr>
              <a:t>Business Supports</a:t>
            </a:r>
            <a:endParaRPr kumimoji="0" lang="id-ID" b="1" i="0" u="none" strike="noStrike" kern="0" cap="none" spc="0" normalizeH="0" baseline="0" noProof="0" dirty="0">
              <a:ln>
                <a:noFill/>
              </a:ln>
              <a:solidFill>
                <a:srgbClr val="FFFFFF"/>
              </a:solidFill>
              <a:effectLst/>
              <a:uLnTx/>
              <a:uFillTx/>
              <a:ea typeface="+mn-ea"/>
              <a:cs typeface="+mn-cs"/>
            </a:endParaRPr>
          </a:p>
        </p:txBody>
      </p:sp>
      <p:sp>
        <p:nvSpPr>
          <p:cNvPr id="7" name="Oval 6">
            <a:extLst>
              <a:ext uri="{FF2B5EF4-FFF2-40B4-BE49-F238E27FC236}">
                <a16:creationId xmlns:a16="http://schemas.microsoft.com/office/drawing/2014/main" id="{CCC9337D-CA47-E8D5-98EE-F882AA17671B}"/>
              </a:ext>
            </a:extLst>
          </p:cNvPr>
          <p:cNvSpPr>
            <a:spLocks noChangeAspect="1"/>
          </p:cNvSpPr>
          <p:nvPr/>
        </p:nvSpPr>
        <p:spPr>
          <a:xfrm>
            <a:off x="3556547" y="4708303"/>
            <a:ext cx="1767380" cy="1767380"/>
          </a:xfrm>
          <a:prstGeom prst="ellipse">
            <a:avLst/>
          </a:prstGeom>
          <a:solidFill>
            <a:schemeClr val="accent1">
              <a:lumMod val="75000"/>
            </a:schemeClr>
          </a:solidFill>
          <a:ln w="12700" cap="flat" cmpd="sng" algn="ctr">
            <a:noFill/>
            <a:prstDash val="solid"/>
            <a:miter lim="800000"/>
          </a:ln>
          <a:effectLst/>
        </p:spPr>
        <p:txBody>
          <a:bodyPr lIns="0" tIns="0" rIns="0" bIns="0"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ea typeface="+mn-ea"/>
                <a:cs typeface="+mn-cs"/>
              </a:rPr>
              <a:t>Jobs &amp; Career Programs</a:t>
            </a:r>
            <a:endParaRPr kumimoji="0" lang="id-ID" b="1" i="0" u="none" strike="noStrike" kern="0" cap="none" spc="0" normalizeH="0" baseline="0" noProof="0" dirty="0">
              <a:ln>
                <a:noFill/>
              </a:ln>
              <a:solidFill>
                <a:srgbClr val="FFFFFF"/>
              </a:solidFill>
              <a:effectLst/>
              <a:uLnTx/>
              <a:uFillTx/>
              <a:ea typeface="+mn-ea"/>
              <a:cs typeface="+mn-cs"/>
            </a:endParaRPr>
          </a:p>
        </p:txBody>
      </p:sp>
      <p:sp>
        <p:nvSpPr>
          <p:cNvPr id="9" name="Oval 8">
            <a:extLst>
              <a:ext uri="{FF2B5EF4-FFF2-40B4-BE49-F238E27FC236}">
                <a16:creationId xmlns:a16="http://schemas.microsoft.com/office/drawing/2014/main" id="{BB7217D1-81E7-EEA9-0783-4E51433E32BE}"/>
              </a:ext>
            </a:extLst>
          </p:cNvPr>
          <p:cNvSpPr>
            <a:spLocks noChangeAspect="1"/>
          </p:cNvSpPr>
          <p:nvPr/>
        </p:nvSpPr>
        <p:spPr>
          <a:xfrm>
            <a:off x="6093711" y="4716770"/>
            <a:ext cx="1767380" cy="1767380"/>
          </a:xfrm>
          <a:prstGeom prst="ellipse">
            <a:avLst/>
          </a:prstGeom>
          <a:solidFill>
            <a:srgbClr val="BED2A6"/>
          </a:solidFill>
          <a:ln w="12700" cap="flat" cmpd="sng" algn="ctr">
            <a:noFill/>
            <a:prstDash val="solid"/>
            <a:miter lim="800000"/>
          </a:ln>
          <a:effectLst/>
        </p:spPr>
        <p:txBody>
          <a:bodyPr lIns="0" tIns="0" rIns="0" bIns="0" rtlCol="0" anchor="ctr"/>
          <a:lstStyle/>
          <a:p>
            <a:pPr lvl="0" algn="ctr" defTabSz="914217">
              <a:defRPr/>
            </a:pPr>
            <a:r>
              <a:rPr lang="en-US" sz="1600" b="1" kern="0" dirty="0"/>
              <a:t>Investments in Maine People &amp;</a:t>
            </a:r>
          </a:p>
          <a:p>
            <a:pPr lvl="0" algn="ctr" defTabSz="914217">
              <a:defRPr/>
            </a:pPr>
            <a:r>
              <a:rPr lang="en-US" sz="1600" b="1" kern="0" dirty="0"/>
              <a:t>Communities</a:t>
            </a:r>
          </a:p>
        </p:txBody>
      </p:sp>
    </p:spTree>
    <p:extLst>
      <p:ext uri="{BB962C8B-B14F-4D97-AF65-F5344CB8AC3E}">
        <p14:creationId xmlns:p14="http://schemas.microsoft.com/office/powerpoint/2010/main" val="299053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33A3-1087-4AAA-B74B-04B0C954C580}"/>
              </a:ext>
            </a:extLst>
          </p:cNvPr>
          <p:cNvSpPr>
            <a:spLocks noGrp="1"/>
          </p:cNvSpPr>
          <p:nvPr>
            <p:ph type="title"/>
          </p:nvPr>
        </p:nvSpPr>
        <p:spPr/>
        <p:txBody>
          <a:bodyPr/>
          <a:lstStyle/>
          <a:p>
            <a:r>
              <a:rPr lang="en-US" b="1" dirty="0">
                <a:solidFill>
                  <a:schemeClr val="accent2"/>
                </a:solidFill>
              </a:rPr>
              <a:t>Aroostook County Action Program</a:t>
            </a:r>
            <a:endParaRPr lang="en-US" dirty="0">
              <a:solidFill>
                <a:schemeClr val="accent2"/>
              </a:solidFill>
            </a:endParaRPr>
          </a:p>
        </p:txBody>
      </p:sp>
      <p:sp>
        <p:nvSpPr>
          <p:cNvPr id="3" name="Text Placeholder 2">
            <a:extLst>
              <a:ext uri="{FF2B5EF4-FFF2-40B4-BE49-F238E27FC236}">
                <a16:creationId xmlns:a16="http://schemas.microsoft.com/office/drawing/2014/main" id="{EC160816-3506-41C8-89F9-524DA37782B4}"/>
              </a:ext>
            </a:extLst>
          </p:cNvPr>
          <p:cNvSpPr>
            <a:spLocks noGrp="1"/>
          </p:cNvSpPr>
          <p:nvPr>
            <p:ph type="body" idx="1"/>
          </p:nvPr>
        </p:nvSpPr>
        <p:spPr>
          <a:xfrm>
            <a:off x="799440" y="1892388"/>
            <a:ext cx="6191250" cy="3384462"/>
          </a:xfrm>
        </p:spPr>
        <p:txBody>
          <a:bodyPr/>
          <a:lstStyle/>
          <a:p>
            <a:pPr marL="95250" indent="0">
              <a:buNone/>
            </a:pPr>
            <a:r>
              <a:rPr lang="en-US" sz="2800" dirty="0"/>
              <a:t>Aroostook County Action Program, Inc. provides services and resources that help individuals and families achieve greater economic independence. As a leader, or in partnership with others, ACAP strengthens the community by responding to human needs.</a:t>
            </a:r>
            <a:br>
              <a:rPr lang="en-US" sz="2800" dirty="0"/>
            </a:br>
            <a:endParaRPr lang="en-US" sz="2800" dirty="0"/>
          </a:p>
          <a:p>
            <a:pPr marL="95250" indent="0">
              <a:buNone/>
            </a:pPr>
            <a:endParaRPr lang="en-US" dirty="0"/>
          </a:p>
        </p:txBody>
      </p:sp>
      <p:sp>
        <p:nvSpPr>
          <p:cNvPr id="4" name="Text Placeholder 3">
            <a:extLst>
              <a:ext uri="{FF2B5EF4-FFF2-40B4-BE49-F238E27FC236}">
                <a16:creationId xmlns:a16="http://schemas.microsoft.com/office/drawing/2014/main" id="{0FFAF64E-0A12-41E7-8DEF-FFA2D0AAE868}"/>
              </a:ext>
            </a:extLst>
          </p:cNvPr>
          <p:cNvSpPr>
            <a:spLocks noGrp="1"/>
          </p:cNvSpPr>
          <p:nvPr>
            <p:ph type="body" idx="2"/>
          </p:nvPr>
        </p:nvSpPr>
        <p:spPr>
          <a:xfrm>
            <a:off x="1009650" y="5276850"/>
            <a:ext cx="10572750" cy="685800"/>
          </a:xfrm>
        </p:spPr>
        <p:txBody>
          <a:bodyPr/>
          <a:lstStyle/>
          <a:p>
            <a:pPr marL="95250" indent="0" algn="ctr">
              <a:buNone/>
            </a:pPr>
            <a:r>
              <a:rPr lang="en-US" sz="3200" b="1" u="sng" dirty="0">
                <a:solidFill>
                  <a:schemeClr val="accent2"/>
                </a:solidFill>
                <a:hlinkClick r:id="rId3">
                  <a:extLst>
                    <a:ext uri="{A12FA001-AC4F-418D-AE19-62706E023703}">
                      <ahyp:hlinkClr xmlns:ahyp="http://schemas.microsoft.com/office/drawing/2018/hyperlinkcolor" val="tx"/>
                    </a:ext>
                  </a:extLst>
                </a:hlinkClick>
              </a:rPr>
              <a:t>https://acap-me.org/</a:t>
            </a:r>
            <a:endParaRPr lang="en-US" sz="3200" b="1" dirty="0">
              <a:solidFill>
                <a:schemeClr val="accent2"/>
              </a:solidFill>
            </a:endParaRPr>
          </a:p>
          <a:p>
            <a:pPr marL="95250" indent="0">
              <a:buNone/>
            </a:pPr>
            <a:endParaRPr lang="en-US" dirty="0"/>
          </a:p>
        </p:txBody>
      </p:sp>
      <p:sp>
        <p:nvSpPr>
          <p:cNvPr id="5" name="Slide Number Placeholder 4">
            <a:extLst>
              <a:ext uri="{FF2B5EF4-FFF2-40B4-BE49-F238E27FC236}">
                <a16:creationId xmlns:a16="http://schemas.microsoft.com/office/drawing/2014/main" id="{324C6013-B344-4106-9F42-85B94EF13DD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30</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pic>
        <p:nvPicPr>
          <p:cNvPr id="7" name="Picture 6">
            <a:extLst>
              <a:ext uri="{FF2B5EF4-FFF2-40B4-BE49-F238E27FC236}">
                <a16:creationId xmlns:a16="http://schemas.microsoft.com/office/drawing/2014/main" id="{D1E5AF83-65DF-411D-8DD4-2625C57F81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90690" y="2365486"/>
            <a:ext cx="4215594" cy="2436614"/>
          </a:xfrm>
          <a:prstGeom prst="rect">
            <a:avLst/>
          </a:prstGeom>
        </p:spPr>
      </p:pic>
    </p:spTree>
    <p:extLst>
      <p:ext uri="{BB962C8B-B14F-4D97-AF65-F5344CB8AC3E}">
        <p14:creationId xmlns:p14="http://schemas.microsoft.com/office/powerpoint/2010/main" val="522376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2078935" y="144123"/>
            <a:ext cx="8034130" cy="120341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5EA4"/>
                </a:solidFill>
              </a:rPr>
              <a:t>Tuition Assistance Resource</a:t>
            </a:r>
            <a:br>
              <a:rPr lang="en-US" b="1" dirty="0">
                <a:solidFill>
                  <a:srgbClr val="00602B"/>
                </a:solidFill>
              </a:rPr>
            </a:br>
            <a:r>
              <a:rPr lang="en-US" sz="2800" b="1" dirty="0">
                <a:solidFill>
                  <a:schemeClr val="tx1"/>
                </a:solidFill>
              </a:rPr>
              <a:t>https://meoc.maine.edu</a:t>
            </a:r>
            <a:endParaRPr sz="2800" dirty="0">
              <a:solidFill>
                <a:schemeClr val="tx1"/>
              </a:solidFill>
            </a:endParaRPr>
          </a:p>
        </p:txBody>
      </p:sp>
      <p:sp>
        <p:nvSpPr>
          <p:cNvPr id="305" name="Google Shape;305;p27" descr="Aroostook County Action Program Mission Statement"/>
          <p:cNvSpPr txBox="1">
            <a:spLocks noGrp="1"/>
          </p:cNvSpPr>
          <p:nvPr>
            <p:ph type="body" idx="1"/>
          </p:nvPr>
        </p:nvSpPr>
        <p:spPr>
          <a:xfrm>
            <a:off x="3775934" y="1766838"/>
            <a:ext cx="7530353" cy="38798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00"/>
              <a:buFont typeface="Calibri"/>
              <a:buNone/>
            </a:pPr>
            <a:r>
              <a:rPr lang="en-US" sz="2800" b="1" dirty="0"/>
              <a:t>Maine Educational Opportunity Center (MEOC)</a:t>
            </a:r>
          </a:p>
          <a:p>
            <a:pPr marL="0" lvl="0" indent="0" algn="ctr" rtl="0">
              <a:spcBef>
                <a:spcPts val="0"/>
              </a:spcBef>
              <a:spcAft>
                <a:spcPts val="0"/>
              </a:spcAft>
              <a:buSzPts val="2400"/>
              <a:buFont typeface="Calibri"/>
              <a:buNone/>
            </a:pPr>
            <a:endParaRPr lang="en-US" b="1" dirty="0"/>
          </a:p>
          <a:p>
            <a:pPr marL="0" lvl="0" indent="0" rtl="0">
              <a:spcBef>
                <a:spcPts val="0"/>
              </a:spcBef>
              <a:spcAft>
                <a:spcPts val="0"/>
              </a:spcAft>
              <a:buSzPts val="2400"/>
              <a:buFont typeface="Calibri"/>
              <a:buNone/>
            </a:pPr>
            <a:r>
              <a:rPr lang="en-US" dirty="0"/>
              <a:t>A Maine federally funded program that works with adults in traditionally underserved populations to assist them in going on to college.  </a:t>
            </a:r>
            <a:endParaRPr lang="en-US" b="1" dirty="0"/>
          </a:p>
          <a:p>
            <a:pPr marL="690563" indent="-288925">
              <a:spcBef>
                <a:spcPts val="0"/>
              </a:spcBef>
              <a:buSzPts val="2400"/>
            </a:pPr>
            <a:r>
              <a:rPr lang="en-US" dirty="0"/>
              <a:t>Provides information and assistance in completing college admission and financial aid forms</a:t>
            </a:r>
          </a:p>
          <a:p>
            <a:pPr marL="690563" indent="-288925">
              <a:spcBef>
                <a:spcPts val="0"/>
              </a:spcBef>
              <a:buSzPts val="2400"/>
            </a:pPr>
            <a:r>
              <a:rPr lang="en-US" dirty="0"/>
              <a:t>Assists with assessing academic readiness</a:t>
            </a:r>
          </a:p>
          <a:p>
            <a:pPr marL="690563" indent="-288925">
              <a:spcBef>
                <a:spcPts val="0"/>
              </a:spcBef>
              <a:buSzPts val="2400"/>
            </a:pPr>
            <a:r>
              <a:rPr lang="en-US" dirty="0"/>
              <a:t>Provides career counseling</a:t>
            </a:r>
          </a:p>
          <a:p>
            <a:pPr marL="690563" indent="-288925">
              <a:spcBef>
                <a:spcPts val="0"/>
              </a:spcBef>
              <a:buSzPts val="2400"/>
            </a:pPr>
            <a:r>
              <a:rPr lang="en-US" dirty="0"/>
              <a:t>Makes referrals to community resources</a:t>
            </a:r>
          </a:p>
        </p:txBody>
      </p:sp>
      <p:sp>
        <p:nvSpPr>
          <p:cNvPr id="306" name="Google Shape;306;p27"/>
          <p:cNvSpPr txBox="1">
            <a:spLocks noGrp="1"/>
          </p:cNvSpPr>
          <p:nvPr>
            <p:ph type="sldNum" idx="12"/>
          </p:nvPr>
        </p:nvSpPr>
        <p:spPr>
          <a:xfrm>
            <a:off x="10698284" y="6254835"/>
            <a:ext cx="1016000" cy="276999"/>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Twentieth Century"/>
                <a:ea typeface="Twentieth Century"/>
                <a:cs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31</a:t>
            </a:fld>
            <a:endParaRPr kumimoji="0" sz="900" b="0" i="0" u="none" strike="noStrike" kern="0" cap="none" spc="0" normalizeH="0" baseline="0" noProof="0">
              <a:ln>
                <a:noFill/>
              </a:ln>
              <a:solidFill>
                <a:srgbClr val="000000"/>
              </a:solidFill>
              <a:effectLst/>
              <a:uLnTx/>
              <a:uFillTx/>
              <a:latin typeface="Twentieth Century"/>
              <a:ea typeface="Twentieth Century"/>
              <a:cs typeface="Twentieth Century"/>
              <a:sym typeface="Twentieth Century"/>
            </a:endParaRPr>
          </a:p>
        </p:txBody>
      </p:sp>
      <p:sp>
        <p:nvSpPr>
          <p:cNvPr id="2" name="TextBox 1">
            <a:extLst>
              <a:ext uri="{FF2B5EF4-FFF2-40B4-BE49-F238E27FC236}">
                <a16:creationId xmlns:a16="http://schemas.microsoft.com/office/drawing/2014/main" id="{38EDF21E-520A-462F-AC46-1E1D17D30E22}"/>
              </a:ext>
              <a:ext uri="{C183D7F6-B498-43B3-948B-1728B52AA6E4}">
                <adec:decorative xmlns:adec="http://schemas.microsoft.com/office/drawing/2017/decorative" val="1"/>
              </a:ext>
            </a:extLst>
          </p:cNvPr>
          <p:cNvSpPr txBox="1"/>
          <p:nvPr/>
        </p:nvSpPr>
        <p:spPr>
          <a:xfrm>
            <a:off x="11545505" y="6079932"/>
            <a:ext cx="909922" cy="562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descr="MEOC logo">
            <a:extLst>
              <a:ext uri="{FF2B5EF4-FFF2-40B4-BE49-F238E27FC236}">
                <a16:creationId xmlns:a16="http://schemas.microsoft.com/office/drawing/2014/main" id="{AF8C2D59-C956-49D7-8011-8FB5D619E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205" y="1766838"/>
            <a:ext cx="2344271" cy="2344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a student graduating college">
            <a:extLst>
              <a:ext uri="{FF2B5EF4-FFF2-40B4-BE49-F238E27FC236}">
                <a16:creationId xmlns:a16="http://schemas.microsoft.com/office/drawing/2014/main" id="{9A2C01FA-EE88-4EF1-A52B-C405324C1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205" y="3976563"/>
            <a:ext cx="2507507" cy="16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3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ACC7A4-854B-44B8-9472-05259DC9A7E5}"/>
              </a:ext>
            </a:extLst>
          </p:cNvPr>
          <p:cNvSpPr>
            <a:spLocks noGrp="1"/>
          </p:cNvSpPr>
          <p:nvPr>
            <p:ph type="sldNum" sz="quarter" idx="10"/>
          </p:nvPr>
        </p:nvSpPr>
        <p:spPr bwMode="auto">
          <a:xfrm>
            <a:off x="10554805" y="6170860"/>
            <a:ext cx="1002375" cy="27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951" kern="1200">
                <a:solidFill>
                  <a:schemeClr val="tx1"/>
                </a:solidFill>
                <a:latin typeface="Tw Cen MT Condensed" panose="020B0606020104020203" pitchFamily="34"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Arial"/>
              <a:buNone/>
              <a:tabLst/>
              <a:defRPr/>
            </a:pPr>
            <a:fld id="{05CBBC8C-D7E0-4E36-83C2-3AD304D448C9}" type="slidenum">
              <a:rPr kumimoji="0" lang="en-US" altLang="en-US" sz="951" b="0" i="0" u="none" strike="noStrike" kern="1200" cap="none" spc="0" normalizeH="0" baseline="0" noProof="0" smtClean="0">
                <a:ln>
                  <a:noFill/>
                </a:ln>
                <a:solidFill>
                  <a:srgbClr val="000000"/>
                </a:solidFill>
                <a:effectLst/>
                <a:uLnTx/>
                <a:uFillTx/>
                <a:latin typeface="Tw Cen MT Condensed" panose="020B0606020104020203" pitchFamily="34" charset="0"/>
                <a:ea typeface="+mn-ea"/>
                <a:cs typeface="+mn-cs"/>
                <a:sym typeface="Arial"/>
              </a:rPr>
              <a:pPr marL="0" marR="0" lvl="0" indent="0" algn="r" defTabSz="914400" rtl="0" eaLnBrk="1" fontAlgn="base" latinLnBrk="0" hangingPunct="1">
                <a:lnSpc>
                  <a:spcPct val="100000"/>
                </a:lnSpc>
                <a:spcBef>
                  <a:spcPct val="0"/>
                </a:spcBef>
                <a:spcAft>
                  <a:spcPct val="0"/>
                </a:spcAft>
                <a:buClr>
                  <a:srgbClr val="000000"/>
                </a:buClr>
                <a:buSzTx/>
                <a:buFont typeface="Arial"/>
                <a:buNone/>
                <a:tabLst/>
                <a:defRPr/>
              </a:pPr>
              <a:t>32</a:t>
            </a:fld>
            <a:endParaRPr kumimoji="0" lang="en-US" altLang="en-US" sz="951" b="0" i="0" u="none" strike="noStrike" kern="1200" cap="none" spc="0" normalizeH="0" baseline="0" noProof="0">
              <a:ln>
                <a:noFill/>
              </a:ln>
              <a:solidFill>
                <a:srgbClr val="000000"/>
              </a:solidFill>
              <a:effectLst/>
              <a:uLnTx/>
              <a:uFillTx/>
              <a:latin typeface="Tw Cen MT Condensed" panose="020B0606020104020203" pitchFamily="34" charset="0"/>
              <a:ea typeface="+mn-ea"/>
              <a:cs typeface="+mn-cs"/>
              <a:sym typeface="Arial"/>
            </a:endParaRPr>
          </a:p>
        </p:txBody>
      </p:sp>
      <p:sp>
        <p:nvSpPr>
          <p:cNvPr id="2" name="Title 1">
            <a:extLst>
              <a:ext uri="{FF2B5EF4-FFF2-40B4-BE49-F238E27FC236}">
                <a16:creationId xmlns:a16="http://schemas.microsoft.com/office/drawing/2014/main" id="{F41104E7-97DD-40E2-9034-C4C9DE0F71EA}"/>
              </a:ext>
            </a:extLst>
          </p:cNvPr>
          <p:cNvSpPr>
            <a:spLocks noGrp="1"/>
          </p:cNvSpPr>
          <p:nvPr>
            <p:ph type="title"/>
          </p:nvPr>
        </p:nvSpPr>
        <p:spPr/>
        <p:txBody>
          <a:bodyPr/>
          <a:lstStyle/>
          <a:p>
            <a:r>
              <a:rPr lang="en-US" sz="3857" b="1" dirty="0">
                <a:solidFill>
                  <a:schemeClr val="accent6">
                    <a:lumMod val="75000"/>
                  </a:schemeClr>
                </a:solidFill>
                <a:latin typeface="Arial" panose="020B0604020202020204" pitchFamily="34" charset="0"/>
                <a:cs typeface="Arial" panose="020B0604020202020204" pitchFamily="34" charset="0"/>
              </a:rPr>
              <a:t>Need Additional Assistance </a:t>
            </a:r>
            <a:br>
              <a:rPr lang="en-US" sz="3857" b="1" dirty="0">
                <a:solidFill>
                  <a:schemeClr val="accent6">
                    <a:lumMod val="75000"/>
                  </a:schemeClr>
                </a:solidFill>
                <a:latin typeface="Arial" panose="020B0604020202020204" pitchFamily="34" charset="0"/>
                <a:cs typeface="Arial" panose="020B0604020202020204" pitchFamily="34" charset="0"/>
              </a:rPr>
            </a:br>
            <a:r>
              <a:rPr lang="en-US" sz="3857" b="1" dirty="0">
                <a:solidFill>
                  <a:schemeClr val="accent6">
                    <a:lumMod val="75000"/>
                  </a:schemeClr>
                </a:solidFill>
                <a:latin typeface="Arial" panose="020B0604020202020204" pitchFamily="34" charset="0"/>
                <a:cs typeface="Arial" panose="020B0604020202020204" pitchFamily="34" charset="0"/>
              </a:rPr>
              <a:t>with Your Job Search?</a:t>
            </a:r>
            <a:endParaRPr lang="en-US" sz="3857" dirty="0">
              <a:solidFill>
                <a:schemeClr val="accent6">
                  <a:lumMod val="75000"/>
                </a:schemeClr>
              </a:solidFill>
            </a:endParaRPr>
          </a:p>
        </p:txBody>
      </p:sp>
      <p:sp>
        <p:nvSpPr>
          <p:cNvPr id="3" name="Content Placeholder 2">
            <a:extLst>
              <a:ext uri="{FF2B5EF4-FFF2-40B4-BE49-F238E27FC236}">
                <a16:creationId xmlns:a16="http://schemas.microsoft.com/office/drawing/2014/main" id="{C684E883-734B-4048-A3F7-02BA3004968B}"/>
              </a:ext>
            </a:extLst>
          </p:cNvPr>
          <p:cNvSpPr>
            <a:spLocks noGrp="1"/>
          </p:cNvSpPr>
          <p:nvPr>
            <p:ph idx="1"/>
          </p:nvPr>
        </p:nvSpPr>
        <p:spPr>
          <a:xfrm>
            <a:off x="1075671" y="2193227"/>
            <a:ext cx="9065227" cy="3502537"/>
          </a:xfrm>
        </p:spPr>
        <p:txBody>
          <a:bodyPr/>
          <a:lstStyle/>
          <a:p>
            <a:r>
              <a:rPr lang="en-US" sz="2144" b="1" dirty="0">
                <a:latin typeface="Arial" panose="020B0604020202020204" pitchFamily="34" charset="0"/>
                <a:cs typeface="Arial" panose="020B0604020202020204" pitchFamily="34" charset="0"/>
              </a:rPr>
              <a:t>CareerCenter Consultant of the Day</a:t>
            </a:r>
            <a:endParaRPr lang="en-US" sz="2144" dirty="0">
              <a:latin typeface="Arial" panose="020B0604020202020204" pitchFamily="34" charset="0"/>
              <a:cs typeface="Arial" panose="020B0604020202020204" pitchFamily="34" charset="0"/>
            </a:endParaRPr>
          </a:p>
          <a:p>
            <a:pPr marL="0" indent="312941">
              <a:buNone/>
            </a:pPr>
            <a:r>
              <a:rPr lang="en-US" sz="2144"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MaineDOL.CareerCenter@maine.gov</a:t>
            </a:r>
            <a:endParaRPr lang="en-US" sz="2144" dirty="0">
              <a:solidFill>
                <a:schemeClr val="accent6"/>
              </a:solidFill>
              <a:latin typeface="Arial" panose="020B0604020202020204" pitchFamily="34" charset="0"/>
              <a:cs typeface="Arial" panose="020B0604020202020204" pitchFamily="34" charset="0"/>
            </a:endParaRPr>
          </a:p>
          <a:p>
            <a:r>
              <a:rPr lang="en-US" sz="2144" b="1" dirty="0">
                <a:latin typeface="Arial" panose="020B0604020202020204" pitchFamily="34" charset="0"/>
                <a:cs typeface="Arial" panose="020B0604020202020204" pitchFamily="34" charset="0"/>
              </a:rPr>
              <a:t>CareerCenter Central Hotline</a:t>
            </a:r>
          </a:p>
          <a:p>
            <a:pPr marL="0" indent="0">
              <a:buNone/>
            </a:pPr>
            <a:r>
              <a:rPr lang="en-US" sz="2144" b="1" dirty="0">
                <a:latin typeface="Arial" panose="020B0604020202020204" pitchFamily="34" charset="0"/>
                <a:cs typeface="Arial" panose="020B0604020202020204" pitchFamily="34" charset="0"/>
              </a:rPr>
              <a:t>    </a:t>
            </a:r>
            <a:r>
              <a:rPr lang="en-US" sz="2144" dirty="0">
                <a:latin typeface="Arial" panose="020B0604020202020204" pitchFamily="34" charset="0"/>
                <a:cs typeface="Arial" panose="020B0604020202020204" pitchFamily="34" charset="0"/>
              </a:rPr>
              <a:t>1-207-623-7981  Monday through Friday 8:00am – 5:00pm</a:t>
            </a:r>
          </a:p>
          <a:p>
            <a:pPr marL="0" indent="312941">
              <a:buNone/>
            </a:pPr>
            <a:r>
              <a:rPr lang="en-US" sz="2144" dirty="0">
                <a:latin typeface="Arial" panose="020B0604020202020204" pitchFamily="34" charset="0"/>
                <a:cs typeface="Arial" panose="020B0604020202020204" pitchFamily="34" charset="0"/>
              </a:rPr>
              <a:t>TTY users call Maine Relay at 711</a:t>
            </a:r>
          </a:p>
          <a:p>
            <a:r>
              <a:rPr lang="en-US" sz="2144" b="1" dirty="0">
                <a:latin typeface="Arial" panose="020B0604020202020204" pitchFamily="34" charset="0"/>
                <a:cs typeface="Arial" panose="020B0604020202020204" pitchFamily="34" charset="0"/>
              </a:rPr>
              <a:t>Maine CareerCenter Live Chat</a:t>
            </a:r>
            <a:endParaRPr lang="en-US" sz="2144" dirty="0">
              <a:latin typeface="Arial" panose="020B0604020202020204" pitchFamily="34" charset="0"/>
              <a:cs typeface="Arial" panose="020B0604020202020204" pitchFamily="34" charset="0"/>
            </a:endParaRPr>
          </a:p>
          <a:p>
            <a:pPr marL="0" indent="241509">
              <a:buNone/>
            </a:pPr>
            <a:r>
              <a:rPr lang="en-US" sz="2144"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www.MaineCareerCenter.gov</a:t>
            </a:r>
            <a:endParaRPr lang="en-US" sz="2144" dirty="0">
              <a:latin typeface="Arial" panose="020B0604020202020204" pitchFamily="34" charset="0"/>
              <a:cs typeface="Arial" panose="020B0604020202020204" pitchFamily="34" charset="0"/>
            </a:endParaRPr>
          </a:p>
          <a:p>
            <a:pPr marL="0" indent="241509">
              <a:buNone/>
            </a:pPr>
            <a:r>
              <a:rPr lang="en-US" sz="2144" dirty="0">
                <a:latin typeface="Arial" panose="020B0604020202020204" pitchFamily="34" charset="0"/>
                <a:cs typeface="Arial" panose="020B0604020202020204" pitchFamily="34" charset="0"/>
              </a:rPr>
              <a:t>  Monday through Friday, 8:00am – 4:00pm</a:t>
            </a:r>
          </a:p>
          <a:p>
            <a:pPr marL="0" indent="0">
              <a:buNone/>
            </a:pPr>
            <a:endParaRPr lang="en-US" dirty="0"/>
          </a:p>
        </p:txBody>
      </p:sp>
      <p:pic>
        <p:nvPicPr>
          <p:cNvPr id="5" name="Picture 4" descr="Job Hunting in Maine guidebook resource located on the Maine CareerCenters website.">
            <a:extLst>
              <a:ext uri="{FF2B5EF4-FFF2-40B4-BE49-F238E27FC236}">
                <a16:creationId xmlns:a16="http://schemas.microsoft.com/office/drawing/2014/main" id="{B1A355C7-210A-4F6A-A098-8062F78A973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rot="795281">
            <a:off x="8651172" y="2319080"/>
            <a:ext cx="2410165" cy="3030668"/>
          </a:xfrm>
          <a:prstGeom prst="rect">
            <a:avLst/>
          </a:prstGeom>
        </p:spPr>
      </p:pic>
    </p:spTree>
    <p:extLst>
      <p:ext uri="{BB962C8B-B14F-4D97-AF65-F5344CB8AC3E}">
        <p14:creationId xmlns:p14="http://schemas.microsoft.com/office/powerpoint/2010/main" val="1451231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4DFF-010D-401C-8FF6-B5F3FA23DD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F386830F-CD66-4D64-9F16-F07C010C58DE}"/>
              </a:ext>
            </a:extLst>
          </p:cNvPr>
          <p:cNvSpPr>
            <a:spLocks noGrp="1"/>
          </p:cNvSpPr>
          <p:nvPr>
            <p:ph type="sldNum" sz="quarter" idx="12"/>
          </p:nvPr>
        </p:nvSpPr>
        <p:spPr/>
        <p:txBody>
          <a:bodyPr/>
          <a:lstStyle/>
          <a:p>
            <a:fld id="{3A98EE3D-8CD1-4C3F-BD1C-C98C9596463C}" type="slidenum">
              <a:rPr lang="en-US" smtClean="0"/>
              <a:t>33</a:t>
            </a:fld>
            <a:endParaRPr lang="en-US"/>
          </a:p>
        </p:txBody>
      </p:sp>
    </p:spTree>
    <p:extLst>
      <p:ext uri="{BB962C8B-B14F-4D97-AF65-F5344CB8AC3E}">
        <p14:creationId xmlns:p14="http://schemas.microsoft.com/office/powerpoint/2010/main" val="109868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4DD1-648B-44EA-AF6B-CB4A866E5632}"/>
              </a:ext>
            </a:extLst>
          </p:cNvPr>
          <p:cNvSpPr>
            <a:spLocks noGrp="1"/>
          </p:cNvSpPr>
          <p:nvPr>
            <p:ph type="title"/>
          </p:nvPr>
        </p:nvSpPr>
        <p:spPr/>
        <p:txBody>
          <a:bodyPr/>
          <a:lstStyle/>
          <a:p>
            <a:r>
              <a:rPr lang="en-US" dirty="0"/>
              <a:t>Participating Programs</a:t>
            </a:r>
          </a:p>
        </p:txBody>
      </p:sp>
      <p:sp>
        <p:nvSpPr>
          <p:cNvPr id="3" name="Slide Number Placeholder 2">
            <a:extLst>
              <a:ext uri="{FF2B5EF4-FFF2-40B4-BE49-F238E27FC236}">
                <a16:creationId xmlns:a16="http://schemas.microsoft.com/office/drawing/2014/main" id="{C5AC6A96-C75D-40D0-AADA-E7803942D91A}"/>
              </a:ext>
            </a:extLst>
          </p:cNvPr>
          <p:cNvSpPr>
            <a:spLocks noGrp="1"/>
          </p:cNvSpPr>
          <p:nvPr>
            <p:ph type="sldNum" sz="quarter" idx="12"/>
          </p:nvPr>
        </p:nvSpPr>
        <p:spPr/>
        <p:txBody>
          <a:bodyPr/>
          <a:lstStyle/>
          <a:p>
            <a:fld id="{3A98EE3D-8CD1-4C3F-BD1C-C98C9596463C}" type="slidenum">
              <a:rPr lang="en-US" smtClean="0"/>
              <a:t>4</a:t>
            </a:fld>
            <a:endParaRPr lang="en-US"/>
          </a:p>
        </p:txBody>
      </p:sp>
      <p:sp>
        <p:nvSpPr>
          <p:cNvPr id="4" name="Content Placeholder 3">
            <a:extLst>
              <a:ext uri="{FF2B5EF4-FFF2-40B4-BE49-F238E27FC236}">
                <a16:creationId xmlns:a16="http://schemas.microsoft.com/office/drawing/2014/main" id="{D4E02D98-1947-43E8-B7A9-CE933441B164}"/>
              </a:ext>
            </a:extLst>
          </p:cNvPr>
          <p:cNvSpPr>
            <a:spLocks noGrp="1"/>
          </p:cNvSpPr>
          <p:nvPr>
            <p:ph idx="1"/>
          </p:nvPr>
        </p:nvSpPr>
        <p:spPr>
          <a:xfrm>
            <a:off x="581192" y="1366787"/>
            <a:ext cx="11029616" cy="5015399"/>
          </a:xfrm>
        </p:spPr>
        <p:txBody>
          <a:bodyPr/>
          <a:lstStyle/>
          <a:p>
            <a:pPr marL="305435" indent="-305435"/>
            <a:r>
              <a:rPr lang="en-US" dirty="0"/>
              <a:t>Maine Jobs &amp; Recovery Plan: </a:t>
            </a:r>
            <a:r>
              <a:rPr lang="en-US" dirty="0">
                <a:hlinkClick r:id="rId3"/>
              </a:rPr>
              <a:t>Maine.gov/</a:t>
            </a:r>
            <a:r>
              <a:rPr lang="en-US" dirty="0" err="1">
                <a:hlinkClick r:id="rId3"/>
              </a:rPr>
              <a:t>jobsplan</a:t>
            </a:r>
            <a:r>
              <a:rPr lang="en-US" dirty="0">
                <a:hlinkClick r:id="rId3"/>
              </a:rPr>
              <a:t> </a:t>
            </a:r>
            <a:endParaRPr lang="en-US" dirty="0"/>
          </a:p>
          <a:p>
            <a:pPr marL="0" indent="0">
              <a:buNone/>
            </a:pPr>
            <a:endParaRPr lang="en-US" dirty="0"/>
          </a:p>
          <a:p>
            <a:pPr marL="305435" indent="-305435"/>
            <a:r>
              <a:rPr lang="en-US" dirty="0"/>
              <a:t>Maine Department of Labor</a:t>
            </a:r>
          </a:p>
          <a:p>
            <a:pPr marL="629920" lvl="1" indent="-305435"/>
            <a:r>
              <a:rPr lang="en-US" dirty="0"/>
              <a:t>Career Center Consultants- Outreach Workers</a:t>
            </a:r>
          </a:p>
          <a:p>
            <a:pPr marL="629920" lvl="1" indent="-305435"/>
            <a:r>
              <a:rPr lang="en-US" dirty="0"/>
              <a:t>Healthcare Career Navigators</a:t>
            </a:r>
          </a:p>
          <a:p>
            <a:pPr marL="629920" lvl="1" indent="-305435"/>
            <a:r>
              <a:rPr lang="en-US" dirty="0"/>
              <a:t>Apprenticeship Navigators</a:t>
            </a:r>
          </a:p>
          <a:p>
            <a:pPr marL="629920" lvl="1" indent="-305435"/>
            <a:r>
              <a:rPr lang="en-US" dirty="0"/>
              <a:t>Peer Workforce Navigators</a:t>
            </a:r>
          </a:p>
          <a:p>
            <a:pPr marL="305435" indent="-305435"/>
            <a:endParaRPr lang="en-US" dirty="0"/>
          </a:p>
          <a:p>
            <a:pPr marL="305435" indent="-305435"/>
            <a:r>
              <a:rPr lang="en-US" dirty="0"/>
              <a:t>Maine Department of Education</a:t>
            </a:r>
          </a:p>
          <a:p>
            <a:pPr marL="629920" lvl="1" indent="-305435"/>
            <a:r>
              <a:rPr lang="en-US" dirty="0"/>
              <a:t>Career Advancement and Navigation Specialists</a:t>
            </a:r>
          </a:p>
          <a:p>
            <a:pPr marL="629920" lvl="1" indent="-305435"/>
            <a:r>
              <a:rPr lang="en-US" dirty="0"/>
              <a:t>College and Career Success Coordinators</a:t>
            </a:r>
          </a:p>
          <a:p>
            <a:pPr marL="323850" lvl="1" indent="0">
              <a:buNone/>
            </a:pPr>
            <a:endParaRPr lang="en-US" dirty="0"/>
          </a:p>
          <a:p>
            <a:pPr marL="305435" indent="-305435"/>
            <a:r>
              <a:rPr lang="en-US" dirty="0"/>
              <a:t>Maine Department of Health and Human Services</a:t>
            </a:r>
          </a:p>
          <a:p>
            <a:pPr marL="629920" lvl="1" indent="-305435"/>
            <a:r>
              <a:rPr lang="en-US" dirty="0"/>
              <a:t>Parents as Scholars</a:t>
            </a:r>
          </a:p>
          <a:p>
            <a:pPr marL="629920" lvl="1" indent="-305435"/>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imes New Roman" panose="02020603050405020304" pitchFamily="18" charset="0"/>
              </a:rPr>
              <a:t>Higher Opportunity for Pathways to Employment (HOPE)</a:t>
            </a:r>
            <a:endParaRPr lang="en-US"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imes New Roman" panose="02020603050405020304" pitchFamily="18" charset="0"/>
            </a:endParaRPr>
          </a:p>
          <a:p>
            <a:pPr marL="323850" lvl="1" indent="0">
              <a:buNone/>
            </a:pPr>
            <a:endParaRPr lang="en-US" dirty="0"/>
          </a:p>
          <a:p>
            <a:pPr marL="305435" indent="-305435"/>
            <a:r>
              <a:rPr lang="en-US" dirty="0"/>
              <a:t>Maine Community College System</a:t>
            </a:r>
          </a:p>
          <a:p>
            <a:pPr marL="629920" lvl="1" indent="-305435"/>
            <a:r>
              <a:rPr lang="en-US" dirty="0"/>
              <a:t>MJRP Workforce Development Navigators</a:t>
            </a:r>
          </a:p>
          <a:p>
            <a:pPr marL="323850" lvl="1" indent="0">
              <a:buNone/>
            </a:pPr>
            <a:endParaRPr lang="en-US" dirty="0"/>
          </a:p>
          <a:p>
            <a:pPr marL="305435" indent="-305435"/>
            <a:r>
              <a:rPr lang="en-US" dirty="0"/>
              <a:t>Additional supports</a:t>
            </a:r>
          </a:p>
          <a:p>
            <a:pPr marL="629920" lvl="1" indent="-305435"/>
            <a:endParaRPr lang="en-US" dirty="0"/>
          </a:p>
          <a:p>
            <a:pPr marL="629920" lvl="1" indent="-305435"/>
            <a:endParaRPr lang="en-US" dirty="0"/>
          </a:p>
          <a:p>
            <a:pPr marL="323850" lvl="1" indent="0">
              <a:buNone/>
            </a:pPr>
            <a:endParaRPr lang="en-US" dirty="0"/>
          </a:p>
          <a:p>
            <a:pPr marL="629920" lvl="1" indent="-305435"/>
            <a:endParaRPr lang="en-US" dirty="0"/>
          </a:p>
        </p:txBody>
      </p:sp>
    </p:spTree>
    <p:extLst>
      <p:ext uri="{BB962C8B-B14F-4D97-AF65-F5344CB8AC3E}">
        <p14:creationId xmlns:p14="http://schemas.microsoft.com/office/powerpoint/2010/main" val="132400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D6896-CDCD-48CD-B2F0-BA1E1C732950}"/>
              </a:ext>
            </a:extLst>
          </p:cNvPr>
          <p:cNvSpPr>
            <a:spLocks noGrp="1"/>
          </p:cNvSpPr>
          <p:nvPr>
            <p:ph type="title"/>
          </p:nvPr>
        </p:nvSpPr>
        <p:spPr/>
        <p:txBody>
          <a:bodyPr/>
          <a:lstStyle/>
          <a:p>
            <a:r>
              <a:rPr lang="en-US" dirty="0"/>
              <a:t>State of Maine Navigators – community of Practice Kickoff</a:t>
            </a:r>
          </a:p>
        </p:txBody>
      </p:sp>
      <p:sp>
        <p:nvSpPr>
          <p:cNvPr id="2" name="Slide Number Placeholder 1">
            <a:extLst>
              <a:ext uri="{FF2B5EF4-FFF2-40B4-BE49-F238E27FC236}">
                <a16:creationId xmlns:a16="http://schemas.microsoft.com/office/drawing/2014/main" id="{90A126AE-C109-46B4-AD5D-A012BA131152}"/>
              </a:ext>
            </a:extLst>
          </p:cNvPr>
          <p:cNvSpPr>
            <a:spLocks noGrp="1"/>
          </p:cNvSpPr>
          <p:nvPr>
            <p:ph type="sldNum" sz="quarter" idx="12"/>
          </p:nvPr>
        </p:nvSpPr>
        <p:spPr/>
        <p:txBody>
          <a:bodyPr/>
          <a:lstStyle/>
          <a:p>
            <a:fld id="{CDC7A358-DDE4-4252-9CBD-68B4856A86CF}" type="slidenum">
              <a:rPr lang="en-US" smtClean="0"/>
              <a:t>5</a:t>
            </a:fld>
            <a:endParaRPr lang="en-US"/>
          </a:p>
        </p:txBody>
      </p:sp>
      <p:pic>
        <p:nvPicPr>
          <p:cNvPr id="1026" name="Picture 4">
            <a:extLst>
              <a:ext uri="{FF2B5EF4-FFF2-40B4-BE49-F238E27FC236}">
                <a16:creationId xmlns:a16="http://schemas.microsoft.com/office/drawing/2014/main" id="{94571C6D-49B6-4654-AEDE-06ECFF738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58" y="2132498"/>
            <a:ext cx="10969362" cy="400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63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440C-B94B-4194-B5A4-3AE151ED14B3}"/>
              </a:ext>
            </a:extLst>
          </p:cNvPr>
          <p:cNvSpPr>
            <a:spLocks noGrp="1"/>
          </p:cNvSpPr>
          <p:nvPr>
            <p:ph type="title"/>
          </p:nvPr>
        </p:nvSpPr>
        <p:spPr/>
        <p:txBody>
          <a:bodyPr/>
          <a:lstStyle/>
          <a:p>
            <a:r>
              <a:rPr lang="en-US" dirty="0"/>
              <a:t>Future planning: Community of practice and you</a:t>
            </a:r>
          </a:p>
        </p:txBody>
      </p:sp>
      <p:sp>
        <p:nvSpPr>
          <p:cNvPr id="3" name="Content Placeholder 2">
            <a:extLst>
              <a:ext uri="{FF2B5EF4-FFF2-40B4-BE49-F238E27FC236}">
                <a16:creationId xmlns:a16="http://schemas.microsoft.com/office/drawing/2014/main" id="{427E09F4-47A0-402F-A135-6476155BAADD}"/>
              </a:ext>
            </a:extLst>
          </p:cNvPr>
          <p:cNvSpPr>
            <a:spLocks noGrp="1"/>
          </p:cNvSpPr>
          <p:nvPr>
            <p:ph idx="1"/>
          </p:nvPr>
        </p:nvSpPr>
        <p:spPr>
          <a:xfrm>
            <a:off x="581193" y="2340864"/>
            <a:ext cx="7111960" cy="3814980"/>
          </a:xfrm>
        </p:spPr>
        <p:txBody>
          <a:bodyPr/>
          <a:lstStyle/>
          <a:p>
            <a:r>
              <a:rPr lang="en-US" dirty="0"/>
              <a:t>December 13</a:t>
            </a:r>
            <a:r>
              <a:rPr lang="en-US" baseline="30000" dirty="0"/>
              <a:t>th</a:t>
            </a:r>
            <a:r>
              <a:rPr lang="en-US" dirty="0"/>
              <a:t> meeting</a:t>
            </a:r>
          </a:p>
          <a:p>
            <a:pPr lvl="1"/>
            <a:r>
              <a:rPr lang="en-US" dirty="0"/>
              <a:t>An overview of Maine’s safety net: eligibility, access, and common issues</a:t>
            </a:r>
          </a:p>
          <a:p>
            <a:pPr lvl="1"/>
            <a:r>
              <a:rPr lang="en-US" dirty="0"/>
              <a:t>Will be recorded!</a:t>
            </a:r>
          </a:p>
          <a:p>
            <a:pPr marL="0" indent="0">
              <a:buNone/>
            </a:pPr>
            <a:endParaRPr lang="en-US" dirty="0"/>
          </a:p>
          <a:p>
            <a:r>
              <a:rPr lang="en-US" dirty="0"/>
              <a:t>January 12</a:t>
            </a:r>
            <a:r>
              <a:rPr lang="en-US" baseline="30000" dirty="0"/>
              <a:t>th</a:t>
            </a:r>
            <a:r>
              <a:rPr lang="en-US" dirty="0"/>
              <a:t>: joint convening with Maine Housing navigators</a:t>
            </a:r>
          </a:p>
          <a:p>
            <a:endParaRPr lang="en-US" dirty="0"/>
          </a:p>
          <a:p>
            <a:r>
              <a:rPr lang="en-US" dirty="0"/>
              <a:t>Shift to regional groups with quarterly convenings around topics that apply to all</a:t>
            </a:r>
          </a:p>
          <a:p>
            <a:pPr marL="324000" lvl="1" indent="0">
              <a:buNone/>
            </a:pPr>
            <a:endParaRPr lang="en-US" dirty="0"/>
          </a:p>
        </p:txBody>
      </p:sp>
      <p:sp>
        <p:nvSpPr>
          <p:cNvPr id="4" name="Slide Number Placeholder 3">
            <a:extLst>
              <a:ext uri="{FF2B5EF4-FFF2-40B4-BE49-F238E27FC236}">
                <a16:creationId xmlns:a16="http://schemas.microsoft.com/office/drawing/2014/main" id="{B6527F59-C16A-4568-97AC-75B652E7523C}"/>
              </a:ext>
            </a:extLst>
          </p:cNvPr>
          <p:cNvSpPr>
            <a:spLocks noGrp="1"/>
          </p:cNvSpPr>
          <p:nvPr>
            <p:ph type="sldNum" sz="quarter" idx="12"/>
          </p:nvPr>
        </p:nvSpPr>
        <p:spPr/>
        <p:txBody>
          <a:bodyPr/>
          <a:lstStyle/>
          <a:p>
            <a:fld id="{3A98EE3D-8CD1-4C3F-BD1C-C98C9596463C}" type="slidenum">
              <a:rPr lang="en-US" smtClean="0"/>
              <a:t>6</a:t>
            </a:fld>
            <a:endParaRPr lang="en-US"/>
          </a:p>
        </p:txBody>
      </p:sp>
      <p:pic>
        <p:nvPicPr>
          <p:cNvPr id="5" name="Picture 4">
            <a:extLst>
              <a:ext uri="{FF2B5EF4-FFF2-40B4-BE49-F238E27FC236}">
                <a16:creationId xmlns:a16="http://schemas.microsoft.com/office/drawing/2014/main" id="{7F56AA40-D808-4D00-BCD8-1FFFC14CD90A}"/>
              </a:ext>
            </a:extLst>
          </p:cNvPr>
          <p:cNvPicPr>
            <a:picLocks noChangeAspect="1"/>
          </p:cNvPicPr>
          <p:nvPr/>
        </p:nvPicPr>
        <p:blipFill>
          <a:blip r:embed="rId2"/>
          <a:stretch>
            <a:fillRect/>
          </a:stretch>
        </p:blipFill>
        <p:spPr>
          <a:xfrm>
            <a:off x="8033452" y="1621536"/>
            <a:ext cx="3760235" cy="4090232"/>
          </a:xfrm>
          <a:prstGeom prst="rect">
            <a:avLst/>
          </a:prstGeom>
        </p:spPr>
      </p:pic>
    </p:spTree>
    <p:extLst>
      <p:ext uri="{BB962C8B-B14F-4D97-AF65-F5344CB8AC3E}">
        <p14:creationId xmlns:p14="http://schemas.microsoft.com/office/powerpoint/2010/main" val="96649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A9B2495E-C28C-404F-BE9D-0833250BB4B0}"/>
              </a:ext>
            </a:extLst>
          </p:cNvPr>
          <p:cNvSpPr>
            <a:spLocks noGrp="1"/>
          </p:cNvSpPr>
          <p:nvPr>
            <p:ph type="ctrTitle"/>
          </p:nvPr>
        </p:nvSpPr>
        <p:spPr>
          <a:xfrm>
            <a:off x="914400" y="2053294"/>
            <a:ext cx="10363200" cy="1470025"/>
          </a:xfrm>
        </p:spPr>
        <p:txBody>
          <a:bodyPr/>
          <a:lstStyle/>
          <a:p>
            <a:r>
              <a:rPr lang="en-US" sz="4000" b="1" dirty="0">
                <a:solidFill>
                  <a:schemeClr val="tx1"/>
                </a:solidFill>
              </a:rPr>
              <a:t>CareerCenter Journey:</a:t>
            </a:r>
            <a:br>
              <a:rPr lang="en-US" sz="4000" b="1" dirty="0">
                <a:solidFill>
                  <a:schemeClr val="tx1"/>
                </a:solidFill>
              </a:rPr>
            </a:br>
            <a:r>
              <a:rPr lang="en-US" sz="4000" b="1" dirty="0">
                <a:solidFill>
                  <a:schemeClr val="tx1"/>
                </a:solidFill>
              </a:rPr>
              <a:t>Maine CareerCenter Services</a:t>
            </a:r>
          </a:p>
        </p:txBody>
      </p:sp>
      <p:sp>
        <p:nvSpPr>
          <p:cNvPr id="95" name="Google Shape;95;p1"/>
          <p:cNvSpPr txBox="1">
            <a:spLocks noGrp="1"/>
          </p:cNvSpPr>
          <p:nvPr>
            <p:ph type="subTitle" idx="1"/>
          </p:nvPr>
        </p:nvSpPr>
        <p:spPr>
          <a:xfrm>
            <a:off x="1828800" y="4320330"/>
            <a:ext cx="8534400" cy="1339018"/>
          </a:xfrm>
          <a:prstGeom prst="rect">
            <a:avLst/>
          </a:prstGeom>
          <a:noFill/>
          <a:ln>
            <a:noFill/>
          </a:ln>
        </p:spPr>
        <p:txBody>
          <a:bodyPr spcFirstLastPara="1" wrap="square" lIns="91425" tIns="45700" rIns="91425" bIns="45700" anchor="t" anchorCtr="0">
            <a:normAutofit fontScale="62500" lnSpcReduction="20000"/>
          </a:bodyPr>
          <a:lstStyle/>
          <a:p>
            <a:r>
              <a:rPr lang="en-US" sz="4400" b="1" dirty="0"/>
              <a:t>Presented by the </a:t>
            </a:r>
          </a:p>
          <a:p>
            <a:r>
              <a:rPr lang="en-US" sz="4400" b="1" dirty="0"/>
              <a:t>Maine Department of Labor’s CareerCenters</a:t>
            </a:r>
          </a:p>
          <a:p>
            <a:pPr marL="0" lvl="0" indent="0" algn="ctr" rtl="0">
              <a:spcBef>
                <a:spcPts val="418"/>
              </a:spcBef>
              <a:spcAft>
                <a:spcPts val="0"/>
              </a:spcAft>
              <a:buSzPct val="100000"/>
              <a:buFont typeface="Calibri"/>
              <a:buNone/>
            </a:pPr>
            <a:r>
              <a:rPr lang="en-US" sz="4400" b="1" dirty="0"/>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5D0A-A704-4B03-9147-BA8AF1E030AA}"/>
              </a:ext>
            </a:extLst>
          </p:cNvPr>
          <p:cNvSpPr>
            <a:spLocks noGrp="1"/>
          </p:cNvSpPr>
          <p:nvPr>
            <p:ph type="title"/>
          </p:nvPr>
        </p:nvSpPr>
        <p:spPr/>
        <p:txBody>
          <a:bodyPr/>
          <a:lstStyle/>
          <a:p>
            <a:br>
              <a:rPr lang="en-US" sz="4400" b="1" dirty="0">
                <a:solidFill>
                  <a:srgbClr val="C00000"/>
                </a:solidFill>
              </a:rPr>
            </a:br>
            <a:r>
              <a:rPr lang="en-US" sz="4400" b="1" dirty="0">
                <a:solidFill>
                  <a:schemeClr val="accent2"/>
                </a:solidFill>
              </a:rPr>
              <a:t>Maine </a:t>
            </a:r>
            <a:r>
              <a:rPr lang="en-US" sz="4400" b="1" dirty="0" err="1">
                <a:solidFill>
                  <a:schemeClr val="accent2"/>
                </a:solidFill>
              </a:rPr>
              <a:t>CareerCenters</a:t>
            </a:r>
            <a:br>
              <a:rPr lang="en-US" sz="4400" dirty="0">
                <a:solidFill>
                  <a:srgbClr val="C00000"/>
                </a:solidFill>
              </a:rPr>
            </a:br>
            <a:endParaRPr lang="en-US" dirty="0"/>
          </a:p>
        </p:txBody>
      </p:sp>
      <p:sp>
        <p:nvSpPr>
          <p:cNvPr id="3" name="Text Placeholder 2">
            <a:extLst>
              <a:ext uri="{FF2B5EF4-FFF2-40B4-BE49-F238E27FC236}">
                <a16:creationId xmlns:a16="http://schemas.microsoft.com/office/drawing/2014/main" id="{9D627A58-C306-41F9-A078-079BBA54A2C8}"/>
              </a:ext>
            </a:extLst>
          </p:cNvPr>
          <p:cNvSpPr>
            <a:spLocks noGrp="1"/>
          </p:cNvSpPr>
          <p:nvPr>
            <p:ph type="body" idx="1"/>
          </p:nvPr>
        </p:nvSpPr>
        <p:spPr>
          <a:xfrm>
            <a:off x="5810250" y="2065682"/>
            <a:ext cx="5502969" cy="3592253"/>
          </a:xfrm>
        </p:spPr>
        <p:txBody>
          <a:bodyPr/>
          <a:lstStyle/>
          <a:p>
            <a:pPr marL="0" lvl="0" indent="0" algn="ctr">
              <a:spcBef>
                <a:spcPts val="0"/>
              </a:spcBef>
              <a:buNone/>
            </a:pPr>
            <a:r>
              <a:rPr lang="en-US" b="1" dirty="0">
                <a:solidFill>
                  <a:srgbClr val="333333"/>
                </a:solidFill>
              </a:rPr>
              <a:t>Mission</a:t>
            </a:r>
            <a:endParaRPr lang="en-US" dirty="0"/>
          </a:p>
          <a:p>
            <a:pPr marL="0" lvl="0" indent="0">
              <a:spcBef>
                <a:spcPts val="0"/>
              </a:spcBef>
              <a:buNone/>
            </a:pPr>
            <a:r>
              <a:rPr lang="en-US" dirty="0">
                <a:solidFill>
                  <a:srgbClr val="000000"/>
                </a:solidFill>
              </a:rPr>
              <a:t>Maine </a:t>
            </a:r>
            <a:r>
              <a:rPr lang="en-US" dirty="0" err="1">
                <a:solidFill>
                  <a:srgbClr val="000000"/>
                </a:solidFill>
              </a:rPr>
              <a:t>CareerCenters</a:t>
            </a:r>
            <a:r>
              <a:rPr lang="en-US" dirty="0">
                <a:solidFill>
                  <a:srgbClr val="000000"/>
                </a:solidFill>
              </a:rPr>
              <a:t> provide a variety of employment and training services at no charge for Maine workers and businesses. Whether you are looking to improve your job qualifications, explore a different profession, find a new career or hire an employee, the Maine </a:t>
            </a:r>
            <a:r>
              <a:rPr lang="en-US" dirty="0" err="1">
                <a:solidFill>
                  <a:srgbClr val="000000"/>
                </a:solidFill>
              </a:rPr>
              <a:t>CareerCenters</a:t>
            </a:r>
            <a:r>
              <a:rPr lang="en-US" dirty="0">
                <a:solidFill>
                  <a:srgbClr val="000000"/>
                </a:solidFill>
              </a:rPr>
              <a:t> can help.</a:t>
            </a: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A6027F91-57D5-4759-AAE2-7CBC6169A40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8</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pic>
        <p:nvPicPr>
          <p:cNvPr id="5" name="Google Shape;110;p3">
            <a:extLst>
              <a:ext uri="{FF2B5EF4-FFF2-40B4-BE49-F238E27FC236}">
                <a16:creationId xmlns:a16="http://schemas.microsoft.com/office/drawing/2014/main" id="{43EB22E8-076D-4D01-99DD-220FFC45738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80230" y="2360652"/>
            <a:ext cx="3806170" cy="2951168"/>
          </a:xfrm>
          <a:prstGeom prst="rect">
            <a:avLst/>
          </a:prstGeom>
          <a:noFill/>
          <a:ln>
            <a:noFill/>
          </a:ln>
        </p:spPr>
      </p:pic>
    </p:spTree>
    <p:extLst>
      <p:ext uri="{BB962C8B-B14F-4D97-AF65-F5344CB8AC3E}">
        <p14:creationId xmlns:p14="http://schemas.microsoft.com/office/powerpoint/2010/main" val="180934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027F91-57D5-4759-AAE2-7CBC6169A40F}"/>
              </a:ext>
              <a:ext uri="{C183D7F6-B498-43B3-948B-1728B52AA6E4}">
                <adec:decorative xmlns:adec="http://schemas.microsoft.com/office/drawing/2017/decorative" val="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900"/>
                <a:buFont typeface="Twentieth Century"/>
                <a:buNone/>
                <a:tabLst/>
                <a:defRPr/>
              </a:pPr>
              <a:t>9</a:t>
            </a:fld>
            <a:endParaRPr kumimoji="0" lang="en-US" sz="900" b="0" i="0" u="none" strike="noStrike" kern="0" cap="none" spc="0" normalizeH="0" baseline="0" noProof="0">
              <a:ln>
                <a:noFill/>
              </a:ln>
              <a:solidFill>
                <a:srgbClr val="000000"/>
              </a:solidFill>
              <a:effectLst/>
              <a:uLnTx/>
              <a:uFillTx/>
              <a:latin typeface="Twentieth Century"/>
              <a:sym typeface="Twentieth Century"/>
            </a:endParaRPr>
          </a:p>
        </p:txBody>
      </p:sp>
      <p:sp>
        <p:nvSpPr>
          <p:cNvPr id="2" name="Title 1">
            <a:extLst>
              <a:ext uri="{FF2B5EF4-FFF2-40B4-BE49-F238E27FC236}">
                <a16:creationId xmlns:a16="http://schemas.microsoft.com/office/drawing/2014/main" id="{87C05D0A-A704-4B03-9147-BA8AF1E030AA}"/>
              </a:ext>
            </a:extLst>
          </p:cNvPr>
          <p:cNvSpPr>
            <a:spLocks noGrp="1"/>
          </p:cNvSpPr>
          <p:nvPr>
            <p:ph type="title"/>
          </p:nvPr>
        </p:nvSpPr>
        <p:spPr/>
        <p:txBody>
          <a:bodyPr/>
          <a:lstStyle/>
          <a:p>
            <a:br>
              <a:rPr lang="en-US" sz="4400" b="1" dirty="0">
                <a:solidFill>
                  <a:srgbClr val="005EA4"/>
                </a:solidFill>
              </a:rPr>
            </a:br>
            <a:r>
              <a:rPr lang="en-US" sz="4400" b="1" dirty="0">
                <a:solidFill>
                  <a:srgbClr val="005EA4"/>
                </a:solidFill>
              </a:rPr>
              <a:t>Maine CareerCenter Website</a:t>
            </a:r>
            <a:br>
              <a:rPr lang="en-US" sz="4400" dirty="0">
                <a:solidFill>
                  <a:srgbClr val="005EA4"/>
                </a:solidFill>
              </a:rPr>
            </a:br>
            <a:endParaRPr lang="en-US" dirty="0"/>
          </a:p>
        </p:txBody>
      </p:sp>
      <p:sp>
        <p:nvSpPr>
          <p:cNvPr id="3" name="Text Placeholder 2">
            <a:extLst>
              <a:ext uri="{FF2B5EF4-FFF2-40B4-BE49-F238E27FC236}">
                <a16:creationId xmlns:a16="http://schemas.microsoft.com/office/drawing/2014/main" id="{9D627A58-C306-41F9-A078-079BBA54A2C8}"/>
              </a:ext>
              <a:ext uri="{C183D7F6-B498-43B3-948B-1728B52AA6E4}">
                <adec:decorative xmlns:adec="http://schemas.microsoft.com/office/drawing/2017/decorative" val="1"/>
              </a:ext>
            </a:extLst>
          </p:cNvPr>
          <p:cNvSpPr>
            <a:spLocks noGrp="1"/>
          </p:cNvSpPr>
          <p:nvPr>
            <p:ph type="body" idx="1"/>
          </p:nvPr>
        </p:nvSpPr>
        <p:spPr>
          <a:xfrm>
            <a:off x="562983" y="1643147"/>
            <a:ext cx="10972800" cy="4525963"/>
          </a:xfrm>
        </p:spPr>
        <p:txBody>
          <a:bodyPr/>
          <a:lstStyle/>
          <a:p>
            <a:pPr marL="114300" indent="0">
              <a:buNone/>
            </a:pPr>
            <a:endParaRPr lang="en-US" dirty="0"/>
          </a:p>
        </p:txBody>
      </p:sp>
      <p:pic>
        <p:nvPicPr>
          <p:cNvPr id="5" name="Google Shape;118;p4">
            <a:extLst>
              <a:ext uri="{FF2B5EF4-FFF2-40B4-BE49-F238E27FC236}">
                <a16:creationId xmlns:a16="http://schemas.microsoft.com/office/drawing/2014/main" id="{F1CE17CA-980F-4EB1-93F4-27179148C6F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0322" y="1688769"/>
            <a:ext cx="11083962" cy="4523204"/>
          </a:xfrm>
          <a:prstGeom prst="rect">
            <a:avLst/>
          </a:prstGeom>
          <a:noFill/>
          <a:ln>
            <a:noFill/>
          </a:ln>
        </p:spPr>
      </p:pic>
    </p:spTree>
    <p:extLst>
      <p:ext uri="{BB962C8B-B14F-4D97-AF65-F5344CB8AC3E}">
        <p14:creationId xmlns:p14="http://schemas.microsoft.com/office/powerpoint/2010/main" val="3179255153"/>
      </p:ext>
    </p:extLst>
  </p:cSld>
  <p:clrMapOvr>
    <a:masterClrMapping/>
  </p:clrMapOvr>
</p:sld>
</file>

<file path=ppt/theme/theme1.xml><?xml version="1.0" encoding="utf-8"?>
<a:theme xmlns:a="http://schemas.openxmlformats.org/drawingml/2006/main" name="DividendVTI">
  <a:themeElements>
    <a:clrScheme name="Custom 1">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00EE"/>
      </a:hlink>
      <a:folHlink>
        <a:srgbClr val="551A8B"/>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OPIF-MJRP template.potx" id="{A4225CEB-701A-479F-98A1-EB56380A5A30}" vid="{81F5B4C3-1319-4B6F-A4D5-8F27C02FAF6E}"/>
    </a:ext>
  </a:extLst>
</a:theme>
</file>

<file path=ppt/theme/theme2.xml><?xml version="1.0" encoding="utf-8"?>
<a:theme xmlns:a="http://schemas.openxmlformats.org/drawingml/2006/main" name="4_CareerCenter_template">
  <a:themeElements>
    <a:clrScheme name="CareerCente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559ED03D84499F40582EE94A5065" ma:contentTypeVersion="4" ma:contentTypeDescription="Create a new document." ma:contentTypeScope="" ma:versionID="2c11042d0abe5c1ba1abc10272b93ffc">
  <xsd:schema xmlns:xsd="http://www.w3.org/2001/XMLSchema" xmlns:xs="http://www.w3.org/2001/XMLSchema" xmlns:p="http://schemas.microsoft.com/office/2006/metadata/properties" xmlns:ns2="8d3a50f2-ac69-472d-9eaf-3fc482a71f0d" targetNamespace="http://schemas.microsoft.com/office/2006/metadata/properties" ma:root="true" ma:fieldsID="d0f10cedee76848fa013cd4682fdd5f1" ns2:_="">
    <xsd:import namespace="8d3a50f2-ac69-472d-9eaf-3fc482a71f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a50f2-ac69-472d-9eaf-3fc482a71f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265DE-97CF-4331-9AE5-9CC95B259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a50f2-ac69-472d-9eaf-3fc482a71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0D3304-2231-40C8-8869-9E27F29079DC}">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8d3a50f2-ac69-472d-9eaf-3fc482a71f0d"/>
    <ds:schemaRef ds:uri="http://www.w3.org/XML/1998/namespace"/>
    <ds:schemaRef ds:uri="http://purl.org/dc/dcmitype/"/>
  </ds:schemaRefs>
</ds:datastoreItem>
</file>

<file path=customXml/itemProps3.xml><?xml version="1.0" encoding="utf-8"?>
<ds:datastoreItem xmlns:ds="http://schemas.openxmlformats.org/officeDocument/2006/customXml" ds:itemID="{3F6C75EB-EE75-441F-B0B5-129579628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2626</Words>
  <Application>Microsoft Office PowerPoint</Application>
  <PresentationFormat>Widescreen</PresentationFormat>
  <Paragraphs>369</Paragraphs>
  <Slides>33</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Franklin Gothic Book</vt:lpstr>
      <vt:lpstr>Franklin Gothic Demi</vt:lpstr>
      <vt:lpstr>Tw Cen MT Condensed</vt:lpstr>
      <vt:lpstr>Twentieth Century</vt:lpstr>
      <vt:lpstr>Wingdings 2</vt:lpstr>
      <vt:lpstr>DividendVTI</vt:lpstr>
      <vt:lpstr>4_CareerCenter_template</vt:lpstr>
      <vt:lpstr>State of Maine Navigators – Community of Practice</vt:lpstr>
      <vt:lpstr>American rescue plan act</vt:lpstr>
      <vt:lpstr>About the Maine Jobs &amp; recovery plan</vt:lpstr>
      <vt:lpstr>Participating Programs</vt:lpstr>
      <vt:lpstr>State of Maine Navigators – community of Practice Kickoff</vt:lpstr>
      <vt:lpstr>Future planning: Community of practice and you</vt:lpstr>
      <vt:lpstr>CareerCenter Journey: Maine CareerCenter Services</vt:lpstr>
      <vt:lpstr> Maine CareerCenters </vt:lpstr>
      <vt:lpstr> Maine CareerCenter Website </vt:lpstr>
      <vt:lpstr>Our Locations</vt:lpstr>
      <vt:lpstr> Resources at the CareerCenters </vt:lpstr>
      <vt:lpstr> Getting Started with Your Journey </vt:lpstr>
      <vt:lpstr> Maine JobLink </vt:lpstr>
      <vt:lpstr> Workshop Opportunities </vt:lpstr>
      <vt:lpstr>Hiring Events</vt:lpstr>
      <vt:lpstr>Education and Training Opportunities</vt:lpstr>
      <vt:lpstr> Competitive Skills Scholarship Program </vt:lpstr>
      <vt:lpstr> Maine Apprenticeship Program </vt:lpstr>
      <vt:lpstr> Veteran Services </vt:lpstr>
      <vt:lpstr>Vocational Rehabilitation Services</vt:lpstr>
      <vt:lpstr> Division for the Blind and Visually Impaired </vt:lpstr>
      <vt:lpstr>Division for the Deaf, Hard of Hearing, &amp; Late Deafened</vt:lpstr>
      <vt:lpstr>Maine Adult Education</vt:lpstr>
      <vt:lpstr> Job Corps  </vt:lpstr>
      <vt:lpstr> Senior Community Service Employment Program </vt:lpstr>
      <vt:lpstr>Personalizing Your Connection to Resources</vt:lpstr>
      <vt:lpstr> Workforce Innovation Opportunity Act - WIOA </vt:lpstr>
      <vt:lpstr>Eastern Maine Development Corporation</vt:lpstr>
      <vt:lpstr>Workforce Solutions</vt:lpstr>
      <vt:lpstr>Aroostook County Action Program</vt:lpstr>
      <vt:lpstr>Tuition Assistance Resource https://meoc.maine.edu</vt:lpstr>
      <vt:lpstr>Need Additional Assistance  with Your Job 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plan for today</dc:title>
  <dc:creator/>
  <cp:lastModifiedBy/>
  <cp:revision>225</cp:revision>
  <dcterms:created xsi:type="dcterms:W3CDTF">2022-04-12T22:17:25Z</dcterms:created>
  <dcterms:modified xsi:type="dcterms:W3CDTF">2022-12-02T14:47:02Z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0x0101002F4B559ED03D84499F40582EE94A5065</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